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75" r:id="rId9"/>
    <p:sldId id="278" r:id="rId10"/>
    <p:sldId id="276" r:id="rId11"/>
    <p:sldId id="277" r:id="rId12"/>
    <p:sldId id="273" r:id="rId13"/>
    <p:sldId id="274" r:id="rId14"/>
  </p:sldIdLst>
  <p:sldSz cx="12192000" cy="6858000"/>
  <p:notesSz cx="6858000" cy="1219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E56"/>
    <a:srgbClr val="FF8A5B"/>
    <a:srgbClr val="4A9D7A"/>
    <a:srgbClr val="8A56E2"/>
    <a:srgbClr val="5BB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201"/>
    <p:restoredTop sz="94610"/>
  </p:normalViewPr>
  <p:slideViewPr>
    <p:cSldViewPr snapToGrid="0" snapToObjects="1">
      <p:cViewPr>
        <p:scale>
          <a:sx n="105" d="100"/>
          <a:sy n="105" d="100"/>
        </p:scale>
        <p:origin x="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18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26179-D439-6AD4-885C-6FC74B982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305250-B9BA-E650-B964-C5D10A5C5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6B72B-8E2F-3012-2048-19DBD573A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F96CA-3318-9C02-42E1-88F24BE98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35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3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0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06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79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7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4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7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5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1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91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3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建筑与房屋的城市空拍图&#10;&#10;描述已自动生成">
            <a:extLst>
              <a:ext uri="{FF2B5EF4-FFF2-40B4-BE49-F238E27FC236}">
                <a16:creationId xmlns:a16="http://schemas.microsoft.com/office/drawing/2014/main" id="{6F806004-66B9-FCAA-3BE8-52470647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827"/>
            <a:ext cx="12191695" cy="5212214"/>
          </a:xfrm>
          <a:prstGeom prst="rect">
            <a:avLst/>
          </a:prstGeom>
        </p:spPr>
      </p:pic>
      <p:sp>
        <p:nvSpPr>
          <p:cNvPr id="5" name="Text 2"/>
          <p:cNvSpPr txBox="1"/>
          <p:nvPr/>
        </p:nvSpPr>
        <p:spPr>
          <a:xfrm>
            <a:off x="3738221" y="914712"/>
            <a:ext cx="4715561" cy="8293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3401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株式会社 萬橡和</a:t>
            </a:r>
            <a:endParaRPr lang="en-US" sz="3401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Text 4"/>
          <p:cNvSpPr txBox="1"/>
          <p:nvPr/>
        </p:nvSpPr>
        <p:spPr>
          <a:xfrm>
            <a:off x="5257496" y="6055566"/>
            <a:ext cx="1677010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会社案内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Text 5"/>
          <p:cNvSpPr txBox="1"/>
          <p:nvPr/>
        </p:nvSpPr>
        <p:spPr>
          <a:xfrm>
            <a:off x="5540959" y="6534448"/>
            <a:ext cx="11100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001" dirty="0">
                <a:solidFill>
                  <a:srgbClr val="2C3E50">
                    <a:alpha val="80000"/>
                  </a:srgb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2025年1</a:t>
            </a:r>
            <a:r>
              <a:rPr lang="en-US" altLang="zh-CN" sz="1001" dirty="0">
                <a:solidFill>
                  <a:srgbClr val="2C3E50">
                    <a:alpha val="80000"/>
                  </a:srgb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1</a:t>
            </a:r>
            <a:r>
              <a:rPr lang="en-US" sz="1001" dirty="0">
                <a:solidFill>
                  <a:srgbClr val="2C3E50">
                    <a:alpha val="80000"/>
                  </a:srgb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月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7820E1-409F-4614-3D80-5D062AF9E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027" y="117497"/>
            <a:ext cx="1979946" cy="5997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 txBox="1"/>
          <p:nvPr/>
        </p:nvSpPr>
        <p:spPr>
          <a:xfrm>
            <a:off x="476402" y="533095"/>
            <a:ext cx="307238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201" b="1" dirty="0">
                <a:solidFill>
                  <a:srgbClr val="4A9D7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本鋼</a:t>
            </a:r>
            <a:r>
              <a:rPr lang="ja-JP" altLang="en-US" sz="2201" b="1">
                <a:solidFill>
                  <a:srgbClr val="4A9D7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　</a:t>
            </a:r>
            <a:r>
              <a:rPr lang="zh-CN" altLang="en-US" sz="2201" b="1" dirty="0">
                <a:solidFill>
                  <a:srgbClr val="4A9D7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普通鋼</a:t>
            </a:r>
            <a:endParaRPr lang="en-US" sz="2201" dirty="0">
              <a:solidFill>
                <a:srgbClr val="4A9D7A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476401" y="1072816"/>
            <a:ext cx="112782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本鋼（ほんこう）は、幅広い産業向けに高品質な鋼材製品を提供しています</a:t>
            </a:r>
          </a:p>
        </p:txBody>
      </p:sp>
      <p:sp>
        <p:nvSpPr>
          <p:cNvPr id="9" name="Shape 6"/>
          <p:cNvSpPr/>
          <p:nvPr/>
        </p:nvSpPr>
        <p:spPr>
          <a:xfrm>
            <a:off x="6191403" y="2333489"/>
            <a:ext cx="5524805" cy="1580082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91402" y="2333489"/>
            <a:ext cx="28346" cy="1580082"/>
          </a:xfrm>
          <a:prstGeom prst="rect">
            <a:avLst/>
          </a:prstGeom>
          <a:solidFill>
            <a:srgbClr val="4A9D7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91403" y="4205102"/>
            <a:ext cx="5524805" cy="1580082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91402" y="4205102"/>
            <a:ext cx="28346" cy="1580082"/>
          </a:xfrm>
          <a:prstGeom prst="rect">
            <a:avLst/>
          </a:prstGeom>
          <a:solidFill>
            <a:srgbClr val="4A9D7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76402" y="4204185"/>
            <a:ext cx="5524805" cy="1580082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Text 13"/>
          <p:cNvSpPr txBox="1"/>
          <p:nvPr/>
        </p:nvSpPr>
        <p:spPr>
          <a:xfrm>
            <a:off x="6372454" y="2486192"/>
            <a:ext cx="1928802" cy="2976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車輪（ホイル）用鋼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Text 14"/>
          <p:cNvSpPr txBox="1"/>
          <p:nvPr/>
        </p:nvSpPr>
        <p:spPr>
          <a:xfrm>
            <a:off x="657455" y="4356890"/>
            <a:ext cx="734263" cy="298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耐候性鋼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Text 15"/>
          <p:cNvSpPr txBox="1"/>
          <p:nvPr/>
        </p:nvSpPr>
        <p:spPr>
          <a:xfrm>
            <a:off x="476401" y="1511823"/>
            <a:ext cx="11018978" cy="5907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JIS G 3131（熱間圧延軟鋼板・鋼帯）、JIS G 3141（冷間圧延鋼板・鋼帯）、JIS G 3302（溶融亜鉛めっき鋼板・鋼帯）、JIS G 3313（電気亜鉛めっき鋼板・鋼帯）、JIS G 3101（一般構造用圧延鋼材）など、日本の産業規格に準拠した高品質製品を提供。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Shape 16"/>
          <p:cNvSpPr/>
          <p:nvPr/>
        </p:nvSpPr>
        <p:spPr>
          <a:xfrm>
            <a:off x="476402" y="2333489"/>
            <a:ext cx="5524805" cy="1580082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476403" y="2333489"/>
            <a:ext cx="28346" cy="1580082"/>
          </a:xfrm>
          <a:prstGeom prst="rect">
            <a:avLst/>
          </a:prstGeom>
          <a:solidFill>
            <a:srgbClr val="4A9D7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2" name="Text 18"/>
          <p:cNvSpPr txBox="1"/>
          <p:nvPr/>
        </p:nvSpPr>
        <p:spPr>
          <a:xfrm>
            <a:off x="6372454" y="4385237"/>
            <a:ext cx="1343254" cy="298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パイプライン用鋼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Text 19"/>
          <p:cNvSpPr txBox="1"/>
          <p:nvPr/>
        </p:nvSpPr>
        <p:spPr>
          <a:xfrm>
            <a:off x="6372454" y="2883675"/>
            <a:ext cx="5224882" cy="77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強度が高く、プレス荷重に優れた車輪用鋼材。微細粒車輪鋼（SWシリーズ）と二相車輪鋼（DPシリーズ）を展開し、自動車・鉄道車両・クレーン等の車輪に提供。高い耐摩耗性と耐久性を実現。降伏強度：≥340MPa、引張強度：≥490MPa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Text 20"/>
          <p:cNvSpPr txBox="1"/>
          <p:nvPr/>
        </p:nvSpPr>
        <p:spPr>
          <a:xfrm>
            <a:off x="657455" y="2485277"/>
            <a:ext cx="2155760" cy="298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自動車フレーム用鋼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Text 21"/>
          <p:cNvSpPr txBox="1"/>
          <p:nvPr/>
        </p:nvSpPr>
        <p:spPr>
          <a:xfrm>
            <a:off x="657455" y="2883675"/>
            <a:ext cx="5272430" cy="77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トラックやバスなどの大型車両のフレーム用に開発された高強度鋼材。優れた溶接性と成形性を持ち、車体の軽量化と安全性向上に貢献。QStE340TM、S420MC、S500MCなどの高強度グレードを提供。疲労強度と衝突安全性に優れています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Text 22"/>
          <p:cNvSpPr txBox="1"/>
          <p:nvPr/>
        </p:nvSpPr>
        <p:spPr>
          <a:xfrm>
            <a:off x="6372454" y="4755289"/>
            <a:ext cx="5263286" cy="77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石油・天然ガスパイプライン向けの高強度・高靭性・耐食性に優れた特殊鋼材。X52、X60、X65、X70などのAPI規格グレードに対応。厳しい環境条件下でも優れた耐久性を発揮し、-20℃の低温環境でも高い靭性を維持します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Text 23"/>
          <p:cNvSpPr txBox="1"/>
          <p:nvPr/>
        </p:nvSpPr>
        <p:spPr>
          <a:xfrm>
            <a:off x="657455" y="4754372"/>
            <a:ext cx="5244084" cy="51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コンテナ用耐候鋼（SPA-H）や橋梁・建築用耐候鋼（SMA400AW、SMA400BW、SMA400CW）など、大気中での耐食性に優れた特殊鋼材。表面に保護性錆層を形成し、塗装なしでも長期耐久性を実現。メンテナンスコスト削減と長寿命化に貢献します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0" name="Text 24"/>
          <p:cNvSpPr txBox="1"/>
          <p:nvPr/>
        </p:nvSpPr>
        <p:spPr>
          <a:xfrm>
            <a:off x="11641228" y="6467552"/>
            <a:ext cx="1764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10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1" name="Text 25"/>
          <p:cNvSpPr txBox="1"/>
          <p:nvPr/>
        </p:nvSpPr>
        <p:spPr>
          <a:xfrm>
            <a:off x="476403" y="6495899"/>
            <a:ext cx="19339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Copyright 2025 </a:t>
            </a:r>
            <a:r>
              <a:rPr lang="en-US" sz="900" dirty="0" err="1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WortHome</a:t>
            </a:r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Int'l Co.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Shape 17">
            <a:extLst>
              <a:ext uri="{FF2B5EF4-FFF2-40B4-BE49-F238E27FC236}">
                <a16:creationId xmlns:a16="http://schemas.microsoft.com/office/drawing/2014/main" id="{2FDF05E6-E0FC-3FBD-FB43-C7FCD06779D3}"/>
              </a:ext>
            </a:extLst>
          </p:cNvPr>
          <p:cNvSpPr/>
          <p:nvPr/>
        </p:nvSpPr>
        <p:spPr>
          <a:xfrm>
            <a:off x="453086" y="4204187"/>
            <a:ext cx="28346" cy="1580082"/>
          </a:xfrm>
          <a:prstGeom prst="rect">
            <a:avLst/>
          </a:prstGeom>
          <a:solidFill>
            <a:srgbClr val="4A9D7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 txBox="1"/>
          <p:nvPr/>
        </p:nvSpPr>
        <p:spPr>
          <a:xfrm>
            <a:off x="476402" y="427268"/>
            <a:ext cx="1709929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201" b="1" dirty="0">
                <a:solidFill>
                  <a:srgbClr val="00B0F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本鋼 特殊鋼</a:t>
            </a:r>
            <a:endParaRPr lang="en-US" sz="2201" dirty="0">
              <a:solidFill>
                <a:srgbClr val="00B0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476403" y="928688"/>
            <a:ext cx="6810450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本鋼特殊鋼は、自動車・機械・金型産業向けに高品質な</a:t>
            </a: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丸棒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（Round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Bar）を中心とした製品を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ご提供しています。厳格な品質管理体制のもと、国際基準に適合した特殊鋼を生産しています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。</a:t>
            </a:r>
          </a:p>
        </p:txBody>
      </p:sp>
      <p:sp>
        <p:nvSpPr>
          <p:cNvPr id="8" name="Text 6"/>
          <p:cNvSpPr txBox="1"/>
          <p:nvPr/>
        </p:nvSpPr>
        <p:spPr>
          <a:xfrm>
            <a:off x="657456" y="1847226"/>
            <a:ext cx="5896050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400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Text 9"/>
          <p:cNvSpPr txBox="1"/>
          <p:nvPr/>
        </p:nvSpPr>
        <p:spPr>
          <a:xfrm>
            <a:off x="599846" y="1715764"/>
            <a:ext cx="330372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1. 工具鋼（Tool and Die Steel）</a:t>
            </a:r>
            <a:endParaRPr 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Text 10"/>
          <p:cNvSpPr txBox="1"/>
          <p:nvPr/>
        </p:nvSpPr>
        <p:spPr>
          <a:xfrm>
            <a:off x="599847" y="3860092"/>
            <a:ext cx="2113178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2. 構造用鋼・軸受鋼</a:t>
            </a:r>
            <a:endParaRPr 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76402" y="2032615"/>
            <a:ext cx="6743700" cy="657454"/>
          </a:xfrm>
          <a:prstGeom prst="roundRect">
            <a:avLst>
              <a:gd name="adj" fmla="val 12094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476402" y="2740594"/>
            <a:ext cx="6743700" cy="657454"/>
          </a:xfrm>
          <a:prstGeom prst="roundRect">
            <a:avLst>
              <a:gd name="adj" fmla="val 12094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476402" y="4176942"/>
            <a:ext cx="6743700" cy="657454"/>
          </a:xfrm>
          <a:prstGeom prst="roundRect">
            <a:avLst>
              <a:gd name="adj" fmla="val 12094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76402" y="4971368"/>
            <a:ext cx="6743700" cy="1120841"/>
          </a:xfrm>
          <a:prstGeom prst="roundRect">
            <a:avLst>
              <a:gd name="adj" fmla="val 4591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Text 15"/>
          <p:cNvSpPr txBox="1"/>
          <p:nvPr/>
        </p:nvSpPr>
        <p:spPr>
          <a:xfrm>
            <a:off x="571500" y="2127713"/>
            <a:ext cx="1614831" cy="210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主な生産鋼種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Text 16"/>
          <p:cNvSpPr txBox="1"/>
          <p:nvPr/>
        </p:nvSpPr>
        <p:spPr>
          <a:xfrm>
            <a:off x="571501" y="2835691"/>
            <a:ext cx="1423721" cy="210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 err="1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丸棒</a:t>
            </a:r>
            <a:r>
              <a:rPr lang="ja-JP" altLang="en-US" sz="1200" b="1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　</a:t>
            </a:r>
            <a:r>
              <a:rPr lang="en-US" sz="1200" b="1" dirty="0" err="1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寸法範囲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Text 17"/>
          <p:cNvSpPr txBox="1"/>
          <p:nvPr/>
        </p:nvSpPr>
        <p:spPr>
          <a:xfrm>
            <a:off x="571500" y="4272953"/>
            <a:ext cx="985723" cy="210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主な生産鋼種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1" name="Text 19"/>
          <p:cNvSpPr txBox="1"/>
          <p:nvPr/>
        </p:nvSpPr>
        <p:spPr>
          <a:xfrm>
            <a:off x="571500" y="2383744"/>
            <a:ext cx="5896050" cy="250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SKD11, SUS420J2, D2/O1, CR12MOV, 1.2083/1.2316, SKS93, AISI420など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2" name="Text 20"/>
          <p:cNvSpPr txBox="1"/>
          <p:nvPr/>
        </p:nvSpPr>
        <p:spPr>
          <a:xfrm>
            <a:off x="571501" y="3090808"/>
            <a:ext cx="4450726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直径: 20mm 〜 600mm / 長さ: 2000mm 〜 5800mm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Text 21"/>
          <p:cNvSpPr txBox="1"/>
          <p:nvPr/>
        </p:nvSpPr>
        <p:spPr>
          <a:xfrm>
            <a:off x="571501" y="4528070"/>
            <a:ext cx="5982005" cy="22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C45, 42CrMo4, S355J2, 20MnCr5, EN24, SAE52100, S20C, S45C, SCR440H, SCM440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4" name="Text 22"/>
          <p:cNvSpPr txBox="1"/>
          <p:nvPr/>
        </p:nvSpPr>
        <p:spPr>
          <a:xfrm>
            <a:off x="571500" y="5145894"/>
            <a:ext cx="3690533" cy="190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- 電気炉製鋼: 400MT/鋼種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Text 23"/>
          <p:cNvSpPr txBox="1"/>
          <p:nvPr/>
        </p:nvSpPr>
        <p:spPr>
          <a:xfrm>
            <a:off x="571500" y="5442848"/>
            <a:ext cx="3396415" cy="190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- 転炉製鋼: 500MT/鋼種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Text 24"/>
          <p:cNvSpPr txBox="1"/>
          <p:nvPr/>
        </p:nvSpPr>
        <p:spPr>
          <a:xfrm>
            <a:off x="571499" y="5724304"/>
            <a:ext cx="6081721" cy="190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- 直径85mm以下の小径バー: 400MT/サイズ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5" name="Text 30"/>
          <p:cNvSpPr txBox="1"/>
          <p:nvPr/>
        </p:nvSpPr>
        <p:spPr>
          <a:xfrm>
            <a:off x="7071971" y="6548372"/>
            <a:ext cx="2532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11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Text 31"/>
          <p:cNvSpPr txBox="1"/>
          <p:nvPr/>
        </p:nvSpPr>
        <p:spPr>
          <a:xfrm>
            <a:off x="476403" y="6576717"/>
            <a:ext cx="19339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Copyright 2025 </a:t>
            </a:r>
            <a:r>
              <a:rPr lang="en-US" sz="900" dirty="0" err="1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WortHome</a:t>
            </a:r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Int'l Co.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76402" y="1715765"/>
            <a:ext cx="45719" cy="1682283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76402" y="3860091"/>
            <a:ext cx="45719" cy="2210995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48979A-D7F0-5B40-6277-62BB24ED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187" y="0"/>
            <a:ext cx="43941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 txBox="1"/>
          <p:nvPr/>
        </p:nvSpPr>
        <p:spPr>
          <a:xfrm>
            <a:off x="476403" y="533095"/>
            <a:ext cx="2786177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201" b="1" dirty="0">
                <a:solidFill>
                  <a:srgbClr val="7030A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攀鋼長城</a:t>
            </a:r>
            <a:r>
              <a:rPr lang="ja-JP" altLang="en-US" sz="2201" b="1">
                <a:solidFill>
                  <a:srgbClr val="7030A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　</a:t>
            </a:r>
            <a:r>
              <a:rPr lang="zh-CN" altLang="en-US" sz="2201" b="1" dirty="0">
                <a:solidFill>
                  <a:srgbClr val="7030A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特殊鋼</a:t>
            </a:r>
            <a:endParaRPr lang="en-US" sz="2201" dirty="0">
              <a:solidFill>
                <a:srgbClr val="7030A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76403" y="1143001"/>
            <a:ext cx="28346" cy="1009498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76403" y="2343607"/>
            <a:ext cx="28346" cy="1009498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6403" y="3543301"/>
            <a:ext cx="28346" cy="1009498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76403" y="4743908"/>
            <a:ext cx="28346" cy="1009498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Text 7"/>
          <p:cNvSpPr txBox="1"/>
          <p:nvPr/>
        </p:nvSpPr>
        <p:spPr>
          <a:xfrm>
            <a:off x="619050" y="1133857"/>
            <a:ext cx="7150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工具鋼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Text 8"/>
          <p:cNvSpPr txBox="1"/>
          <p:nvPr/>
        </p:nvSpPr>
        <p:spPr>
          <a:xfrm>
            <a:off x="619050" y="2333549"/>
            <a:ext cx="16669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構造用鋼・軸受鋼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Text 9"/>
          <p:cNvSpPr txBox="1"/>
          <p:nvPr/>
        </p:nvSpPr>
        <p:spPr>
          <a:xfrm>
            <a:off x="619051" y="3534157"/>
            <a:ext cx="12865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耐熱・耐食鋼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Text 10"/>
          <p:cNvSpPr txBox="1"/>
          <p:nvPr/>
        </p:nvSpPr>
        <p:spPr>
          <a:xfrm>
            <a:off x="619051" y="4733849"/>
            <a:ext cx="12865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ステンレス鋼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Text 11"/>
          <p:cNvSpPr txBox="1"/>
          <p:nvPr/>
        </p:nvSpPr>
        <p:spPr>
          <a:xfrm>
            <a:off x="619050" y="1466698"/>
            <a:ext cx="6658661" cy="6858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棒鋼・線材（H13、DG-1、5Cr2NiMoVS、NAK80、FDAC）、薄板・平鋼（DC53、D2、A2、SKS93、T10A、M2）、モジュール（P20、4Cr13、718、FC5、SKD11）など多様なグレードを提供。精密金型から産業機器まで、高い耐摩耗性と加工性を両立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4" name="Text 12"/>
          <p:cNvSpPr txBox="1"/>
          <p:nvPr/>
        </p:nvSpPr>
        <p:spPr>
          <a:xfrm>
            <a:off x="619049" y="2667306"/>
            <a:ext cx="6611113" cy="6858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熱間圧延・鍛造による高強度部材（Φ12～350mm）。自動車産業（40Cr、40MnBHH、42CrMoA）、建設機械（40Mn2、35MnB、40CrB）、鉱山（27SiMn、30CrMnSi）、エネルギー分野向け特殊グレードを取り揃え。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 13"/>
          <p:cNvSpPr txBox="1"/>
          <p:nvPr/>
        </p:nvSpPr>
        <p:spPr>
          <a:xfrm>
            <a:off x="619049" y="3866998"/>
            <a:ext cx="6611113" cy="6858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火力・原子力発電用の高性能合金（12Cr1MoV、15CrMoG、20CrMnMo）、電気スラグ中空鍛造による厚肉管（P91、P92、T92）、デュアルメタル押出管など。高温・高圧・腐食環境下での安定した性能を実現。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Text 14"/>
          <p:cNvSpPr txBox="1"/>
          <p:nvPr/>
        </p:nvSpPr>
        <p:spPr>
          <a:xfrm>
            <a:off x="619049" y="5067605"/>
            <a:ext cx="6715354" cy="6858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各国規格対応の高品質ステンレス鋼（SUS304/316/410/420/430相当）。マルテンサイト系、オーステナイト系など用途に合わせた多様なグレードを提供。耐食性、耐熱性、加工性のバランスに優れた素材です。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Text 15"/>
          <p:cNvSpPr txBox="1"/>
          <p:nvPr/>
        </p:nvSpPr>
        <p:spPr>
          <a:xfrm>
            <a:off x="7071971" y="6467552"/>
            <a:ext cx="2532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12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Text 16"/>
          <p:cNvSpPr txBox="1"/>
          <p:nvPr/>
        </p:nvSpPr>
        <p:spPr>
          <a:xfrm>
            <a:off x="476403" y="6495899"/>
            <a:ext cx="19339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Copyright 2025 </a:t>
            </a:r>
            <a:r>
              <a:rPr lang="en-US" sz="900" dirty="0" err="1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WortHome</a:t>
            </a:r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Int'l Co.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AB91B55-B248-5DB1-52E4-D56FD657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114" y="100186"/>
            <a:ext cx="2081270" cy="14761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973DB03-3B17-CDAC-EDF4-883536972E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97114" y="1687684"/>
            <a:ext cx="2081270" cy="14846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BC8B05C-71A5-EFD3-B047-5A32F47BC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116" y="4911759"/>
            <a:ext cx="2081271" cy="15365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9CD02B5-9ECE-D7D6-D6CA-6659E6C5E6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97114" y="3283693"/>
            <a:ext cx="2081270" cy="15167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31337C5-994B-1EA3-9DFB-9E30650CDB8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72449"/>
          <a:stretch/>
        </p:blipFill>
        <p:spPr>
          <a:xfrm>
            <a:off x="9910565" y="38332"/>
            <a:ext cx="2159305" cy="317920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9FBF222-4D6C-FC27-A4C7-F38D12AD3D3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117" r="38032"/>
          <a:stretch/>
        </p:blipFill>
        <p:spPr>
          <a:xfrm>
            <a:off x="10021539" y="3298919"/>
            <a:ext cx="2026084" cy="3179207"/>
          </a:xfrm>
          <a:prstGeom prst="rect">
            <a:avLst/>
          </a:prstGeom>
        </p:spPr>
      </p:pic>
      <p:sp>
        <p:nvSpPr>
          <p:cNvPr id="19" name="Shape 43">
            <a:extLst>
              <a:ext uri="{FF2B5EF4-FFF2-40B4-BE49-F238E27FC236}">
                <a16:creationId xmlns:a16="http://schemas.microsoft.com/office/drawing/2014/main" id="{30C0C85D-4691-1999-5BB6-150CFE701C21}"/>
              </a:ext>
            </a:extLst>
          </p:cNvPr>
          <p:cNvSpPr/>
          <p:nvPr/>
        </p:nvSpPr>
        <p:spPr>
          <a:xfrm>
            <a:off x="7741476" y="1"/>
            <a:ext cx="45719" cy="6857999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Shape 44">
            <a:extLst>
              <a:ext uri="{FF2B5EF4-FFF2-40B4-BE49-F238E27FC236}">
                <a16:creationId xmlns:a16="http://schemas.microsoft.com/office/drawing/2014/main" id="{A8EA2CAC-42BC-498A-D101-8F2F5967F1C1}"/>
              </a:ext>
            </a:extLst>
          </p:cNvPr>
          <p:cNvSpPr/>
          <p:nvPr/>
        </p:nvSpPr>
        <p:spPr>
          <a:xfrm>
            <a:off x="7749534" y="6505956"/>
            <a:ext cx="4457700" cy="352044"/>
          </a:xfrm>
          <a:prstGeom prst="rect">
            <a:avLst/>
          </a:prstGeom>
          <a:solidFill>
            <a:srgbClr val="7030A0">
              <a:alpha val="80000"/>
            </a:srgbClr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Text 45">
            <a:extLst>
              <a:ext uri="{FF2B5EF4-FFF2-40B4-BE49-F238E27FC236}">
                <a16:creationId xmlns:a16="http://schemas.microsoft.com/office/drawing/2014/main" id="{7E1D7EB3-DA0C-72B1-A104-94DD62FDE1D6}"/>
              </a:ext>
            </a:extLst>
          </p:cNvPr>
          <p:cNvSpPr txBox="1"/>
          <p:nvPr/>
        </p:nvSpPr>
        <p:spPr>
          <a:xfrm>
            <a:off x="8422989" y="6595507"/>
            <a:ext cx="31107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001" dirty="0" err="1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中国特殊鋼のリーディングカンパニ</a:t>
            </a:r>
            <a:r>
              <a:rPr lang="en-US" sz="100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 txBox="1"/>
          <p:nvPr/>
        </p:nvSpPr>
        <p:spPr>
          <a:xfrm>
            <a:off x="476402" y="533095"/>
            <a:ext cx="4500677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201" b="1" dirty="0">
                <a:solidFill>
                  <a:srgbClr val="E29E56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攀鋼長城</a:t>
            </a:r>
            <a:r>
              <a:rPr lang="ja-JP" altLang="en-US" sz="2201" b="1">
                <a:solidFill>
                  <a:srgbClr val="E29E56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　</a:t>
            </a:r>
            <a:r>
              <a:rPr lang="zh-CN" altLang="en-US" sz="2201" b="1" dirty="0">
                <a:solidFill>
                  <a:srgbClr val="E29E56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チタン・チタン合金</a:t>
            </a:r>
            <a:endParaRPr lang="en-US" sz="2201" dirty="0">
              <a:solidFill>
                <a:srgbClr val="E29E56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476402" y="1143001"/>
            <a:ext cx="6820510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攀鋼長城が提供するチタンおよびチタン合金製品は、その軽量性、高強度、優れた耐食性により、航空宇宙、化学プラント、医療機器など様々な高要求産業で使用されています。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Text 4"/>
          <p:cNvSpPr txBox="1"/>
          <p:nvPr/>
        </p:nvSpPr>
        <p:spPr>
          <a:xfrm>
            <a:off x="483195" y="1852062"/>
            <a:ext cx="150053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製品ラインナップ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6401" y="2230222"/>
            <a:ext cx="19202" cy="228601"/>
          </a:xfrm>
          <a:prstGeom prst="rect">
            <a:avLst/>
          </a:prstGeom>
          <a:solidFill>
            <a:srgbClr val="E29E56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76401" y="2634385"/>
            <a:ext cx="19202" cy="228601"/>
          </a:xfrm>
          <a:prstGeom prst="rect">
            <a:avLst/>
          </a:prstGeom>
          <a:solidFill>
            <a:srgbClr val="E29E56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76401" y="3029500"/>
            <a:ext cx="19202" cy="228601"/>
          </a:xfrm>
          <a:prstGeom prst="rect">
            <a:avLst/>
          </a:prstGeom>
          <a:solidFill>
            <a:srgbClr val="E29E56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76401" y="3398918"/>
            <a:ext cx="19202" cy="228601"/>
          </a:xfrm>
          <a:prstGeom prst="rect">
            <a:avLst/>
          </a:prstGeom>
          <a:solidFill>
            <a:srgbClr val="E29E56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76401" y="3750962"/>
            <a:ext cx="19202" cy="228601"/>
          </a:xfrm>
          <a:prstGeom prst="rect">
            <a:avLst/>
          </a:prstGeom>
          <a:solidFill>
            <a:srgbClr val="E29E56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76401" y="4156041"/>
            <a:ext cx="19202" cy="228601"/>
          </a:xfrm>
          <a:prstGeom prst="rect">
            <a:avLst/>
          </a:prstGeom>
          <a:solidFill>
            <a:srgbClr val="E29E56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Text 11"/>
          <p:cNvSpPr txBox="1"/>
          <p:nvPr/>
        </p:nvSpPr>
        <p:spPr>
          <a:xfrm>
            <a:off x="590703" y="2244852"/>
            <a:ext cx="1191463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スポンジチタン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4" name="Text 12"/>
          <p:cNvSpPr txBox="1"/>
          <p:nvPr/>
        </p:nvSpPr>
        <p:spPr>
          <a:xfrm>
            <a:off x="590702" y="2634385"/>
            <a:ext cx="13432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チタンインゴット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 13"/>
          <p:cNvSpPr txBox="1"/>
          <p:nvPr/>
        </p:nvSpPr>
        <p:spPr>
          <a:xfrm>
            <a:off x="590702" y="3029500"/>
            <a:ext cx="4288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丸棒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Text 14"/>
          <p:cNvSpPr txBox="1"/>
          <p:nvPr/>
        </p:nvSpPr>
        <p:spPr>
          <a:xfrm>
            <a:off x="590702" y="3394802"/>
            <a:ext cx="2585924" cy="236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冷間圧延板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Text 15"/>
          <p:cNvSpPr txBox="1"/>
          <p:nvPr/>
        </p:nvSpPr>
        <p:spPr>
          <a:xfrm>
            <a:off x="590704" y="3750962"/>
            <a:ext cx="734263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コイル板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Text 16"/>
          <p:cNvSpPr txBox="1"/>
          <p:nvPr/>
        </p:nvSpPr>
        <p:spPr>
          <a:xfrm>
            <a:off x="590702" y="4156041"/>
            <a:ext cx="1038758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チタンパイプ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Text 17"/>
          <p:cNvSpPr txBox="1"/>
          <p:nvPr/>
        </p:nvSpPr>
        <p:spPr>
          <a:xfrm>
            <a:off x="1828800" y="2230222"/>
            <a:ext cx="503834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高純度原料、インゴット・合金製造の基本素材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Text 18"/>
          <p:cNvSpPr txBox="1"/>
          <p:nvPr/>
        </p:nvSpPr>
        <p:spPr>
          <a:xfrm>
            <a:off x="1828800" y="2611525"/>
            <a:ext cx="5167276" cy="2743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10t級の大型インゴットから小型まで多様なサイズに対応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1" name="Text 19"/>
          <p:cNvSpPr txBox="1"/>
          <p:nvPr/>
        </p:nvSpPr>
        <p:spPr>
          <a:xfrm>
            <a:off x="1828800" y="2961834"/>
            <a:ext cx="5243170" cy="363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Rolled Round Bar、精密加工用途向け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2" name="Text 20"/>
          <p:cNvSpPr txBox="1"/>
          <p:nvPr/>
        </p:nvSpPr>
        <p:spPr>
          <a:xfrm>
            <a:off x="1828800" y="3342225"/>
            <a:ext cx="5746702" cy="3419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Cold Rolled Sheet、高精度・均一性を実現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Text 21"/>
          <p:cNvSpPr txBox="1"/>
          <p:nvPr/>
        </p:nvSpPr>
        <p:spPr>
          <a:xfrm>
            <a:off x="1828800" y="3723530"/>
            <a:ext cx="5448909" cy="283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Titanium Flat Bar and Coiled Sheet、多様な厚みに対応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4" name="Text 22"/>
          <p:cNvSpPr txBox="1"/>
          <p:nvPr/>
        </p:nvSpPr>
        <p:spPr>
          <a:xfrm>
            <a:off x="1828800" y="4104835"/>
            <a:ext cx="5696718" cy="331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Seamless Tube、押出管（Extruded Tube）、高純度・高精度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476402" y="4554627"/>
            <a:ext cx="6743700" cy="866850"/>
          </a:xfrm>
          <a:prstGeom prst="roundRect">
            <a:avLst>
              <a:gd name="adj" fmla="val 9273"/>
            </a:avLst>
          </a:prstGeom>
          <a:solidFill>
            <a:srgbClr val="F7F8FA"/>
          </a:solidFill>
          <a:ln/>
        </p:spPr>
        <p:txBody>
          <a:bodyPr/>
          <a:lstStyle/>
          <a:p>
            <a:endParaRPr lang="zh-CN" altLang="en-US" sz="24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Text 24"/>
          <p:cNvSpPr txBox="1"/>
          <p:nvPr/>
        </p:nvSpPr>
        <p:spPr>
          <a:xfrm>
            <a:off x="629108" y="4668927"/>
            <a:ext cx="2895904" cy="226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主な用途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29108" y="4983481"/>
            <a:ext cx="657454" cy="247802"/>
          </a:xfrm>
          <a:prstGeom prst="roundRect">
            <a:avLst>
              <a:gd name="adj" fmla="val 227080"/>
            </a:avLst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24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1352399" y="4983481"/>
            <a:ext cx="657454" cy="247802"/>
          </a:xfrm>
          <a:prstGeom prst="roundRect">
            <a:avLst>
              <a:gd name="adj" fmla="val 227080"/>
            </a:avLst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24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2076602" y="4983481"/>
            <a:ext cx="657454" cy="247802"/>
          </a:xfrm>
          <a:prstGeom prst="roundRect">
            <a:avLst>
              <a:gd name="adj" fmla="val 227080"/>
            </a:avLst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24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2800808" y="4983481"/>
            <a:ext cx="657454" cy="247802"/>
          </a:xfrm>
          <a:prstGeom prst="roundRect">
            <a:avLst>
              <a:gd name="adj" fmla="val 227080"/>
            </a:avLst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24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525012" y="4983481"/>
            <a:ext cx="657454" cy="247802"/>
          </a:xfrm>
          <a:prstGeom prst="roundRect">
            <a:avLst>
              <a:gd name="adj" fmla="val 227080"/>
            </a:avLst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2400">
              <a:solidFill>
                <a:srgbClr val="E29E56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4249218" y="4983481"/>
            <a:ext cx="543154" cy="247802"/>
          </a:xfrm>
          <a:prstGeom prst="roundRect">
            <a:avLst>
              <a:gd name="adj" fmla="val 227080"/>
            </a:avLst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24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858208" y="4983481"/>
            <a:ext cx="875995" cy="247802"/>
          </a:xfrm>
          <a:prstGeom prst="roundRect">
            <a:avLst>
              <a:gd name="adj" fmla="val 227080"/>
            </a:avLst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24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4" name="Text 32"/>
          <p:cNvSpPr txBox="1"/>
          <p:nvPr/>
        </p:nvSpPr>
        <p:spPr>
          <a:xfrm>
            <a:off x="724205" y="5021886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50" dirty="0">
                <a:solidFill>
                  <a:srgbClr val="E29E56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航空宇宙</a:t>
            </a:r>
            <a:endParaRPr lang="en-US" sz="1050" dirty="0">
              <a:solidFill>
                <a:srgbClr val="E29E56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5" name="Text 33"/>
          <p:cNvSpPr txBox="1"/>
          <p:nvPr/>
        </p:nvSpPr>
        <p:spPr>
          <a:xfrm>
            <a:off x="1447496" y="5021886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50" dirty="0">
                <a:solidFill>
                  <a:srgbClr val="E29E56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石油化学</a:t>
            </a:r>
            <a:endParaRPr lang="en-US" sz="1050" dirty="0">
              <a:solidFill>
                <a:srgbClr val="E29E56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Text 34"/>
          <p:cNvSpPr txBox="1"/>
          <p:nvPr/>
        </p:nvSpPr>
        <p:spPr>
          <a:xfrm>
            <a:off x="2171700" y="5021886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50" dirty="0">
                <a:solidFill>
                  <a:srgbClr val="E29E56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医療機器</a:t>
            </a:r>
            <a:endParaRPr lang="en-US" sz="1050" dirty="0">
              <a:solidFill>
                <a:srgbClr val="E29E56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7" name="Text 35"/>
          <p:cNvSpPr txBox="1"/>
          <p:nvPr/>
        </p:nvSpPr>
        <p:spPr>
          <a:xfrm>
            <a:off x="2895906" y="5021886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50" dirty="0">
                <a:solidFill>
                  <a:srgbClr val="E29E56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発電設備</a:t>
            </a:r>
            <a:endParaRPr lang="en-US" sz="1050" dirty="0">
              <a:solidFill>
                <a:srgbClr val="E29E56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Text 36"/>
          <p:cNvSpPr txBox="1"/>
          <p:nvPr/>
        </p:nvSpPr>
        <p:spPr>
          <a:xfrm>
            <a:off x="3620110" y="5021886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50" dirty="0">
                <a:solidFill>
                  <a:srgbClr val="E29E56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海洋設備</a:t>
            </a:r>
            <a:endParaRPr lang="en-US" sz="1050" dirty="0">
              <a:solidFill>
                <a:srgbClr val="E29E56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9" name="Text 37"/>
          <p:cNvSpPr txBox="1"/>
          <p:nvPr/>
        </p:nvSpPr>
        <p:spPr>
          <a:xfrm>
            <a:off x="4344314" y="5021886"/>
            <a:ext cx="4389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50" dirty="0">
                <a:solidFill>
                  <a:srgbClr val="E29E56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自動車</a:t>
            </a:r>
            <a:endParaRPr lang="en-US" sz="1050" dirty="0">
              <a:solidFill>
                <a:srgbClr val="E29E56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0" name="Text 38"/>
          <p:cNvSpPr txBox="1"/>
          <p:nvPr/>
        </p:nvSpPr>
        <p:spPr>
          <a:xfrm>
            <a:off x="4954219" y="5021886"/>
            <a:ext cx="77175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50" dirty="0">
                <a:solidFill>
                  <a:srgbClr val="E29E56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スポーツ用品</a:t>
            </a:r>
            <a:endParaRPr lang="en-US" sz="1050" dirty="0">
              <a:solidFill>
                <a:srgbClr val="E29E56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1" name="Text 39"/>
          <p:cNvSpPr txBox="1"/>
          <p:nvPr/>
        </p:nvSpPr>
        <p:spPr>
          <a:xfrm>
            <a:off x="476403" y="5574182"/>
            <a:ext cx="7986370" cy="181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主要鋼種：純チタンTA1、TA2、チタン合金TA10、TA15、TA17、TB5、TC4、TC11、TC18、Ti50など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2" name="Text 40"/>
          <p:cNvSpPr txBox="1"/>
          <p:nvPr/>
        </p:nvSpPr>
        <p:spPr>
          <a:xfrm>
            <a:off x="476402" y="5840273"/>
            <a:ext cx="7010709" cy="23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カスタマイズ対応可能：お客様のニーズに合わせた規格・寸法・加工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Text 41"/>
          <p:cNvSpPr txBox="1"/>
          <p:nvPr/>
        </p:nvSpPr>
        <p:spPr>
          <a:xfrm>
            <a:off x="7071971" y="6467552"/>
            <a:ext cx="2532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13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4" name="Text 42"/>
          <p:cNvSpPr txBox="1"/>
          <p:nvPr/>
        </p:nvSpPr>
        <p:spPr>
          <a:xfrm>
            <a:off x="476403" y="6495899"/>
            <a:ext cx="19339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Copyright 2025 </a:t>
            </a:r>
            <a:r>
              <a:rPr lang="en-US" sz="900" dirty="0" err="1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WortHome</a:t>
            </a:r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Int'l Co.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7696506" y="1"/>
            <a:ext cx="38405" cy="6858000"/>
          </a:xfrm>
          <a:prstGeom prst="rect">
            <a:avLst/>
          </a:prstGeom>
          <a:solidFill>
            <a:srgbClr val="E29E56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7" name="Shape 44"/>
          <p:cNvSpPr/>
          <p:nvPr/>
        </p:nvSpPr>
        <p:spPr>
          <a:xfrm>
            <a:off x="7733996" y="6505956"/>
            <a:ext cx="4457700" cy="352044"/>
          </a:xfrm>
          <a:prstGeom prst="rect">
            <a:avLst/>
          </a:prstGeom>
          <a:solidFill>
            <a:srgbClr val="E29E56">
              <a:alpha val="80000"/>
            </a:srgbClr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8" name="Text 45"/>
          <p:cNvSpPr txBox="1"/>
          <p:nvPr/>
        </p:nvSpPr>
        <p:spPr>
          <a:xfrm>
            <a:off x="8462773" y="6581851"/>
            <a:ext cx="31107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00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10t チタンインゴット - </a:t>
            </a:r>
            <a:r>
              <a:rPr lang="en-US" sz="1001" dirty="0" err="1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高純度・高強度の基本素材など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1EF78D6-91DA-41C4-1DD5-7FD120C2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915" y="2841965"/>
            <a:ext cx="1988081" cy="129087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94C2380-F108-58CD-5F0C-71834925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32789" y="1214848"/>
            <a:ext cx="2011207" cy="127442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42E1E05-BEB7-9C6D-2D4F-62F2699785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097"/>
          <a:stretch/>
        </p:blipFill>
        <p:spPr>
          <a:xfrm>
            <a:off x="10014984" y="4474422"/>
            <a:ext cx="1988080" cy="129087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4EBA2A4-CBD8-F606-FAB2-CCC41B0513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04"/>
          <a:stretch/>
        </p:blipFill>
        <p:spPr>
          <a:xfrm>
            <a:off x="7865709" y="4479860"/>
            <a:ext cx="1988079" cy="129087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C489EE6A-A7AC-329B-22E9-0003AC7F28C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802"/>
          <a:stretch/>
        </p:blipFill>
        <p:spPr>
          <a:xfrm>
            <a:off x="10014984" y="1214846"/>
            <a:ext cx="1988080" cy="128927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7490485-C544-C4ED-128F-423473A441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014983" y="2815170"/>
            <a:ext cx="1990655" cy="13563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 txBox="1"/>
          <p:nvPr/>
        </p:nvSpPr>
        <p:spPr>
          <a:xfrm>
            <a:off x="476403" y="533095"/>
            <a:ext cx="3357678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株式会社萬橡和について</a:t>
            </a:r>
            <a:endParaRPr lang="en-US" sz="2201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476402" y="1092788"/>
            <a:ext cx="6820510" cy="2660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株式会社萬橡和（ばんしょうわ）は香港の貿易会社「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香港萬橡和國際有限公司</a:t>
            </a:r>
            <a:r>
              <a:rPr kumimoji="1"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」の</a:t>
            </a: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グループ会社として設立されました。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香港萬橡和國際有限公司</a:t>
            </a:r>
            <a:r>
              <a:rPr kumimoji="1"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は</a:t>
            </a:r>
            <a:r>
              <a:rPr kumimoji="1"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2011</a:t>
            </a: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年から「本鋼集団（ほんこう）」の製品を代理し始め、「本鋼集団」や</a:t>
            </a:r>
            <a:r>
              <a:rPr kumimoji="1"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「</a:t>
            </a: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鞍鋼（あんこう）集団」等が生産する鉄鋼製品</a:t>
            </a:r>
            <a:r>
              <a:rPr kumimoji="1"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を、</a:t>
            </a: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インドや韓国など、多くの国々において販売ネットワーク構築してまいりました</a:t>
            </a:r>
            <a:r>
              <a:rPr kumimoji="1" lang="ja-JP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。（</a:t>
            </a:r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2021</a:t>
            </a: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年本鋼集団と鞍鋼集団が合併し、生産量が世界</a:t>
            </a:r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3</a:t>
            </a: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位の新しい鞍鋼集団となりました。）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20000"/>
              </a:lnSpc>
            </a:pP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日本においてもパートナー企業たちとの連携を一層強化し、生活基盤であるアジアのより良い発展に、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鉄鋼業界</a:t>
            </a:r>
            <a:r>
              <a:rPr lang="ja-JP" altLang="en-US" sz="120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携</a:t>
            </a:r>
            <a:r>
              <a:rPr lang="ja-JP" altLang="en-US" sz="120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わる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一員</a:t>
            </a:r>
            <a:r>
              <a:rPr lang="ja-JP" altLang="en-US" sz="120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として、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力</a:t>
            </a:r>
            <a:r>
              <a:rPr lang="ja-JP" altLang="en-US" sz="120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合</a:t>
            </a:r>
            <a:r>
              <a:rPr lang="ja-JP" altLang="en-US" sz="120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わせて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貢献</a:t>
            </a:r>
            <a:r>
              <a:rPr lang="ja-JP" altLang="en-US" sz="120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してまいりたいと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願</a:t>
            </a:r>
            <a:r>
              <a:rPr lang="ja-JP" altLang="en-US" sz="120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っております。</a:t>
            </a:r>
            <a:endParaRPr lang="en-US" altLang="ja-JP" sz="1200" b="0" i="0" dirty="0">
              <a:solidFill>
                <a:srgbClr val="0F1115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>
              <a:lnSpc>
                <a:spcPct val="120000"/>
              </a:lnSpc>
            </a:pPr>
            <a:br>
              <a:rPr lang="en-US" altLang="ja-JP" sz="120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「萬橡和」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は、「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万象（宇宙・天地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のすべて）」に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木偏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添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えて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自然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への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敬意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示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し、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日本文化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要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でもある「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和」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重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ねることで、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自然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摂理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と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調和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して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価値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生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む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企業姿勢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表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しています。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英語名「</a:t>
            </a:r>
            <a:r>
              <a:rPr lang="en-US" altLang="zh-CN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WORTHOME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」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は </a:t>
            </a:r>
            <a:r>
              <a:rPr lang="en-US" altLang="zh-CN" sz="1200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WORTH</a:t>
            </a:r>
            <a:r>
              <a:rPr lang="en-US" altLang="zh-CN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と </a:t>
            </a:r>
            <a:r>
              <a:rPr lang="en-US" altLang="zh-CN" sz="1200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HOME</a:t>
            </a:r>
            <a:r>
              <a:rPr lang="en-US" altLang="zh-CN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み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合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わせ、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同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じ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理念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英語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で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表現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した</a:t>
            </a:r>
            <a:r>
              <a:rPr lang="zh-CN" altLang="en-US" sz="12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造語</a:t>
            </a:r>
            <a:r>
              <a:rPr lang="ja-JP" altLang="en-US" sz="1200">
                <a:latin typeface="Yu Gothic UI" panose="020B0500000000000000" pitchFamily="34" charset="-128"/>
                <a:ea typeface="Yu Gothic UI" panose="020B0500000000000000" pitchFamily="34" charset="-128"/>
              </a:rPr>
              <a:t>です。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76402" y="3947808"/>
            <a:ext cx="6743700" cy="2226921"/>
          </a:xfrm>
          <a:prstGeom prst="roundRect">
            <a:avLst>
              <a:gd name="adj" fmla="val 979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14273" y="4131610"/>
            <a:ext cx="19202" cy="228601"/>
          </a:xfrm>
          <a:prstGeom prst="rect">
            <a:avLst/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14273" y="4474511"/>
            <a:ext cx="19202" cy="228601"/>
          </a:xfrm>
          <a:prstGeom prst="rect">
            <a:avLst/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14273" y="4817411"/>
            <a:ext cx="19202" cy="228601"/>
          </a:xfrm>
          <a:prstGeom prst="rect">
            <a:avLst/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14273" y="5160311"/>
            <a:ext cx="19202" cy="228601"/>
          </a:xfrm>
          <a:prstGeom prst="rect">
            <a:avLst/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14273" y="5503212"/>
            <a:ext cx="19202" cy="457200"/>
          </a:xfrm>
          <a:prstGeom prst="rect">
            <a:avLst/>
          </a:prstGeom>
          <a:solidFill>
            <a:srgbClr val="E8F5F1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 13"/>
          <p:cNvSpPr txBox="1"/>
          <p:nvPr/>
        </p:nvSpPr>
        <p:spPr>
          <a:xfrm>
            <a:off x="928574" y="4131610"/>
            <a:ext cx="4288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4A9D7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社名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Text 14"/>
          <p:cNvSpPr txBox="1"/>
          <p:nvPr/>
        </p:nvSpPr>
        <p:spPr>
          <a:xfrm>
            <a:off x="928574" y="4474511"/>
            <a:ext cx="4288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4A9D7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設立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Text 15"/>
          <p:cNvSpPr txBox="1"/>
          <p:nvPr/>
        </p:nvSpPr>
        <p:spPr>
          <a:xfrm>
            <a:off x="928574" y="4817411"/>
            <a:ext cx="581558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4A9D7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資本金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Text 16"/>
          <p:cNvSpPr txBox="1"/>
          <p:nvPr/>
        </p:nvSpPr>
        <p:spPr>
          <a:xfrm>
            <a:off x="928574" y="5160311"/>
            <a:ext cx="8860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4A9D7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代表取締役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Text 17"/>
          <p:cNvSpPr txBox="1"/>
          <p:nvPr/>
        </p:nvSpPr>
        <p:spPr>
          <a:xfrm>
            <a:off x="928574" y="5503210"/>
            <a:ext cx="8860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4A9D7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打合せ拠点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1" name="Text 19"/>
          <p:cNvSpPr txBox="1"/>
          <p:nvPr/>
        </p:nvSpPr>
        <p:spPr>
          <a:xfrm>
            <a:off x="1976477" y="4131610"/>
            <a:ext cx="1191463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株式会社萬橡和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2" name="Text 20"/>
          <p:cNvSpPr txBox="1"/>
          <p:nvPr/>
        </p:nvSpPr>
        <p:spPr>
          <a:xfrm>
            <a:off x="1976477" y="4474511"/>
            <a:ext cx="848562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2025年9月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Text 21"/>
          <p:cNvSpPr txBox="1"/>
          <p:nvPr/>
        </p:nvSpPr>
        <p:spPr>
          <a:xfrm>
            <a:off x="1976477" y="4817411"/>
            <a:ext cx="800100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2,000万円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4" name="Text 22"/>
          <p:cNvSpPr txBox="1"/>
          <p:nvPr/>
        </p:nvSpPr>
        <p:spPr>
          <a:xfrm>
            <a:off x="1976477" y="5160311"/>
            <a:ext cx="1410005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丁 友（テイ ユウ）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Text 23"/>
          <p:cNvSpPr txBox="1"/>
          <p:nvPr/>
        </p:nvSpPr>
        <p:spPr>
          <a:xfrm>
            <a:off x="1976476" y="5503210"/>
            <a:ext cx="3267151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大阪市西区阿波座2-1-1 CAMCO西本町ビル10F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Text 24"/>
          <p:cNvSpPr txBox="1"/>
          <p:nvPr/>
        </p:nvSpPr>
        <p:spPr>
          <a:xfrm>
            <a:off x="1976476" y="5731811"/>
            <a:ext cx="1495958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33333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（鞍鋼ジャパン内）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Text 26"/>
          <p:cNvSpPr txBox="1"/>
          <p:nvPr/>
        </p:nvSpPr>
        <p:spPr>
          <a:xfrm>
            <a:off x="7146037" y="6435556"/>
            <a:ext cx="1764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2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Text 27"/>
          <p:cNvSpPr txBox="1"/>
          <p:nvPr/>
        </p:nvSpPr>
        <p:spPr>
          <a:xfrm>
            <a:off x="476403" y="6464817"/>
            <a:ext cx="19339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Copyright 2025 </a:t>
            </a:r>
            <a:r>
              <a:rPr lang="en-US" sz="900" dirty="0" err="1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WortHome</a:t>
            </a:r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Int'l Co.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3" name="Text 30"/>
          <p:cNvSpPr txBox="1"/>
          <p:nvPr/>
        </p:nvSpPr>
        <p:spPr>
          <a:xfrm>
            <a:off x="8962950" y="7152437"/>
            <a:ext cx="21003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00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鉱石採掘から製品までの一貫体制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262F434-6CB7-83EA-BF72-9ADE3FD09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692"/>
          <a:stretch>
            <a:fillRect/>
          </a:stretch>
        </p:blipFill>
        <p:spPr>
          <a:xfrm>
            <a:off x="7722109" y="-1"/>
            <a:ext cx="4481767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5989320" y="2073872"/>
            <a:ext cx="56035" cy="3335488"/>
          </a:xfrm>
          <a:prstGeom prst="rect">
            <a:avLst/>
          </a:prstGeom>
          <a:solidFill>
            <a:srgbClr val="E5E7EB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61411" y="1217077"/>
            <a:ext cx="4972507" cy="1686154"/>
          </a:xfrm>
          <a:prstGeom prst="roundRect">
            <a:avLst>
              <a:gd name="adj" fmla="val 2451"/>
            </a:avLst>
          </a:prstGeom>
          <a:solidFill>
            <a:srgbClr val="F7F8FA"/>
          </a:solidFill>
          <a:ln/>
          <a:effectLst>
            <a:outerShdw blurRad="139700" dist="381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393742" y="2341788"/>
            <a:ext cx="4972507" cy="1257300"/>
          </a:xfrm>
          <a:prstGeom prst="roundRect">
            <a:avLst>
              <a:gd name="adj" fmla="val 4408"/>
            </a:avLst>
          </a:prstGeom>
          <a:solidFill>
            <a:srgbClr val="F7F8FA"/>
          </a:solidFill>
          <a:ln/>
          <a:effectLst>
            <a:outerShdw blurRad="139700" dist="381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61411" y="3808029"/>
            <a:ext cx="4972507" cy="1257300"/>
          </a:xfrm>
          <a:prstGeom prst="roundRect">
            <a:avLst>
              <a:gd name="adj" fmla="val 4408"/>
            </a:avLst>
          </a:prstGeom>
          <a:solidFill>
            <a:srgbClr val="F7F8FA"/>
          </a:solidFill>
          <a:ln/>
          <a:effectLst>
            <a:outerShdw blurRad="139700" dist="381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393742" y="4347739"/>
            <a:ext cx="4972507" cy="1686154"/>
          </a:xfrm>
          <a:prstGeom prst="roundRect">
            <a:avLst>
              <a:gd name="adj" fmla="val 2451"/>
            </a:avLst>
          </a:prstGeom>
          <a:solidFill>
            <a:srgbClr val="F7F8FA"/>
          </a:solidFill>
          <a:ln/>
          <a:effectLst>
            <a:outerShdw blurRad="139700" dist="381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Text 6"/>
          <p:cNvSpPr txBox="1"/>
          <p:nvPr/>
        </p:nvSpPr>
        <p:spPr>
          <a:xfrm>
            <a:off x="851606" y="1407273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solidFill>
                  <a:srgbClr val="FF8A5B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2005-2011年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Text 7"/>
          <p:cNvSpPr txBox="1"/>
          <p:nvPr/>
        </p:nvSpPr>
        <p:spPr>
          <a:xfrm>
            <a:off x="6583939" y="2532898"/>
            <a:ext cx="1510751" cy="246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solidFill>
                  <a:srgbClr val="4A9D7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2011年-2018年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Text 8"/>
          <p:cNvSpPr txBox="1"/>
          <p:nvPr/>
        </p:nvSpPr>
        <p:spPr>
          <a:xfrm>
            <a:off x="851606" y="3974908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solidFill>
                  <a:srgbClr val="FF8A5B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2018-2020年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Text 9"/>
          <p:cNvSpPr txBox="1"/>
          <p:nvPr/>
        </p:nvSpPr>
        <p:spPr>
          <a:xfrm>
            <a:off x="6583937" y="4582905"/>
            <a:ext cx="2298805" cy="201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solidFill>
                  <a:srgbClr val="4A9D7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現在～未来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Text 10"/>
          <p:cNvSpPr txBox="1"/>
          <p:nvPr/>
        </p:nvSpPr>
        <p:spPr>
          <a:xfrm>
            <a:off x="851605" y="1740114"/>
            <a:ext cx="2087538" cy="22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創業前の基盤形成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Text 11"/>
          <p:cNvSpPr txBox="1"/>
          <p:nvPr/>
        </p:nvSpPr>
        <p:spPr>
          <a:xfrm>
            <a:off x="6583939" y="2865741"/>
            <a:ext cx="2886632" cy="1975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創業と事業基盤の確立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4" name="Text 12"/>
          <p:cNvSpPr txBox="1"/>
          <p:nvPr/>
        </p:nvSpPr>
        <p:spPr>
          <a:xfrm>
            <a:off x="851606" y="4308663"/>
            <a:ext cx="3753051" cy="313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実績の積み上げとネットワーク拡大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 13"/>
          <p:cNvSpPr txBox="1"/>
          <p:nvPr/>
        </p:nvSpPr>
        <p:spPr>
          <a:xfrm>
            <a:off x="6583939" y="4916661"/>
            <a:ext cx="463417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新たな挑戦と高付加価値市場への進出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Text 14"/>
          <p:cNvSpPr txBox="1"/>
          <p:nvPr/>
        </p:nvSpPr>
        <p:spPr>
          <a:xfrm>
            <a:off x="851607" y="2073872"/>
            <a:ext cx="4634178" cy="409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創業前より中核メンバーが、鞍鋼・本鋼の海外市場開拓を支援。南米（コロンビア等）、アフリカ（ナイジェリア等）へ建材・板材を輸出。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Text 15"/>
          <p:cNvSpPr txBox="1"/>
          <p:nvPr/>
        </p:nvSpPr>
        <p:spPr>
          <a:xfrm>
            <a:off x="851604" y="2500896"/>
            <a:ext cx="4063295" cy="22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インド向け高級鋼管用鋼板（X70）3万トンを初輸出。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Text 16"/>
          <p:cNvSpPr txBox="1"/>
          <p:nvPr/>
        </p:nvSpPr>
        <p:spPr>
          <a:xfrm>
            <a:off x="6583938" y="3199497"/>
            <a:ext cx="34344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香港万橡和国际有限公司を設立。鋼鉄国際貿易に専念。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Text 17"/>
          <p:cNvSpPr txBox="1"/>
          <p:nvPr/>
        </p:nvSpPr>
        <p:spPr>
          <a:xfrm>
            <a:off x="851606" y="4641504"/>
            <a:ext cx="44339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鞍鋼の代理店として、インド市場に鋼管用鋼板累計7万トン以上を供給。</a:t>
            </a:r>
            <a:endParaRPr lang="en-US" sz="11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Text 18"/>
          <p:cNvSpPr txBox="1"/>
          <p:nvPr/>
        </p:nvSpPr>
        <p:spPr>
          <a:xfrm>
            <a:off x="6583939" y="5204534"/>
            <a:ext cx="4634178" cy="409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日本市場へ本格参入。株式会社万橡和を設立し、鞍鋼グループの現地パートナーとして、現地倉庫による迅速な供給体制を構築。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1" name="Text 19"/>
          <p:cNvSpPr txBox="1"/>
          <p:nvPr/>
        </p:nvSpPr>
        <p:spPr>
          <a:xfrm>
            <a:off x="6583938" y="5680544"/>
            <a:ext cx="3996976" cy="1018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日本における高付加価値製造業への販路拡大を推進。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2" name="Text 20"/>
          <p:cNvSpPr txBox="1"/>
          <p:nvPr/>
        </p:nvSpPr>
        <p:spPr>
          <a:xfrm>
            <a:off x="11546130" y="6545785"/>
            <a:ext cx="1764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3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Text 21"/>
          <p:cNvSpPr txBox="1"/>
          <p:nvPr/>
        </p:nvSpPr>
        <p:spPr>
          <a:xfrm>
            <a:off x="571501" y="6574131"/>
            <a:ext cx="19339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Copyright 2025 </a:t>
            </a:r>
            <a:r>
              <a:rPr lang="en-US" sz="900" dirty="0" err="1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WortHome</a:t>
            </a:r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Int'l Co.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926229" y="1960485"/>
            <a:ext cx="190194" cy="190194"/>
          </a:xfrm>
          <a:prstGeom prst="ellipse">
            <a:avLst/>
          </a:prstGeom>
          <a:solidFill>
            <a:srgbClr val="FF8A5B"/>
          </a:solidFill>
          <a:ln/>
          <a:effectLst>
            <a:outerShdw blurRad="12700" dist="12700" dir="16200000" algn="bl" rotWithShape="0">
              <a:srgbClr val="FF8A5B">
                <a:alpha val="20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5926229" y="2873056"/>
            <a:ext cx="190194" cy="190194"/>
          </a:xfrm>
          <a:prstGeom prst="ellipse">
            <a:avLst/>
          </a:prstGeom>
          <a:solidFill>
            <a:srgbClr val="4A9D7A"/>
          </a:solidFill>
          <a:ln/>
          <a:effectLst>
            <a:outerShdw blurRad="12700" dist="12700" dir="16200000" algn="bl" rotWithShape="0">
              <a:srgbClr val="4A9D7A">
                <a:alpha val="20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5926229" y="4315066"/>
            <a:ext cx="190194" cy="190194"/>
          </a:xfrm>
          <a:prstGeom prst="ellipse">
            <a:avLst/>
          </a:prstGeom>
          <a:solidFill>
            <a:srgbClr val="FF8A5B"/>
          </a:solidFill>
          <a:ln/>
          <a:effectLst>
            <a:outerShdw blurRad="12700" dist="12700" dir="16200000" algn="bl" rotWithShape="0">
              <a:srgbClr val="FF8A5B">
                <a:alpha val="20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5945430" y="5219165"/>
            <a:ext cx="190194" cy="190194"/>
          </a:xfrm>
          <a:prstGeom prst="ellipse">
            <a:avLst/>
          </a:prstGeom>
          <a:solidFill>
            <a:srgbClr val="4A9D7A"/>
          </a:solidFill>
          <a:ln/>
          <a:effectLst>
            <a:outerShdw blurRad="12700" dist="12700" dir="16200000" algn="bl" rotWithShape="0">
              <a:srgbClr val="4A9D7A">
                <a:alpha val="20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Text 26"/>
          <p:cNvSpPr txBox="1"/>
          <p:nvPr/>
        </p:nvSpPr>
        <p:spPr>
          <a:xfrm>
            <a:off x="686715" y="531112"/>
            <a:ext cx="1929385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萬橡和の沿革</a:t>
            </a:r>
            <a:endParaRPr lang="en-US" sz="2201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 txBox="1"/>
          <p:nvPr/>
        </p:nvSpPr>
        <p:spPr>
          <a:xfrm>
            <a:off x="766333" y="473371"/>
            <a:ext cx="1643177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2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社長ご挨拶</a:t>
            </a:r>
            <a:endParaRPr lang="en-US" sz="2201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1087674" y="1211662"/>
            <a:ext cx="10224464" cy="2878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鉄鋼業界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に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身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を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置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いて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二十余年。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この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道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で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学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んだのは、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優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れた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製品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に「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心」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が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込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められてこそ、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初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めてその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真価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をお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客様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にお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届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けできるということです。</a:t>
            </a:r>
            <a:endParaRPr lang="en-US" altLang="ja-JP" sz="1400" dirty="0">
              <a:solidFill>
                <a:srgbClr val="0F1115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l"/>
            <a:endParaRPr lang="ja-JP" altLang="en-US" sz="1400">
              <a:solidFill>
                <a:srgbClr val="0F1115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l"/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私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は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中国遼寧省本渓市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に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生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まれ、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幼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い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頃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から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本渓鋼鉄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のそばで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育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ちました。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鋼鉄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は、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私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のルーツそのものです。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萬橡和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を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設立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した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思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いはシンプルであり、この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地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で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培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われた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確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かな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品質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鋼材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を、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誠実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なサービスに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載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せて、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必要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としておられるお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客様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のもとへ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届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けたい。ただそれだけでした。</a:t>
            </a:r>
            <a:endParaRPr lang="en-US" altLang="ja-JP" sz="1400" dirty="0">
              <a:solidFill>
                <a:srgbClr val="0F1115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l"/>
            <a:endParaRPr lang="ja-JP" altLang="en-US" sz="1400">
              <a:solidFill>
                <a:srgbClr val="0F1115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l"/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創業以来、鞍鋼集団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と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緊密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に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連携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し、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私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たちは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単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なる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商取引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ではなく、「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自社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責任」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として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一貫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して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製品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と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向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き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合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ってまいりました。お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客様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が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求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めているのは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契約書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という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紙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ではなく、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紛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れもない「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安心」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です。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現場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で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資材到着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を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待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つお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客様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立場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に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立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てば、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納期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と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品質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確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かさが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何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よりも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重要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だと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痛感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します。</a:t>
            </a:r>
            <a:endParaRPr lang="en-US" altLang="ja-JP" sz="1400" dirty="0">
              <a:solidFill>
                <a:srgbClr val="0F1115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l"/>
            <a:endParaRPr lang="ja-JP" altLang="en-US" sz="1400">
              <a:solidFill>
                <a:srgbClr val="0F1115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l"/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だからこそ、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私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たちは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速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さよりも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確実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さを、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言葉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よりも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実行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を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重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んじます。これまで、お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客様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からいただいた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最高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褒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言葉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は「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君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たちなら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信頼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できる」の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一言。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この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信頼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が、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私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たちの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歩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む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原動力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です。</a:t>
            </a:r>
            <a:endParaRPr lang="en-US" altLang="ja-JP" sz="1400" dirty="0">
              <a:solidFill>
                <a:srgbClr val="0F1115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l"/>
            <a:endParaRPr lang="ja-JP" altLang="en-US" sz="1400">
              <a:solidFill>
                <a:srgbClr val="0F1115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l"/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これからも、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鋼鉄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と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共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に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生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きると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決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めた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初心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を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忘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れず、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中國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の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優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れた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鋼材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を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礎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に、お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客様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のためにひたむきにサービスに</a:t>
            </a:r>
            <a:r>
              <a:rPr lang="zh-CN" altLang="en-US" sz="140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励</a:t>
            </a:r>
            <a:r>
              <a:rPr lang="ja-JP" altLang="en-US" sz="140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んでまいります。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087673" y="4408714"/>
            <a:ext cx="10224464" cy="1604628"/>
          </a:xfrm>
          <a:prstGeom prst="rect">
            <a:avLst/>
          </a:prstGeom>
          <a:solidFill>
            <a:srgbClr val="F8F9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Shape 8"/>
          <p:cNvSpPr/>
          <p:nvPr/>
        </p:nvSpPr>
        <p:spPr>
          <a:xfrm flipH="1">
            <a:off x="1041955" y="4408714"/>
            <a:ext cx="45719" cy="1604628"/>
          </a:xfrm>
          <a:prstGeom prst="rect">
            <a:avLst/>
          </a:prstGeom>
          <a:solidFill>
            <a:srgbClr val="FF8A5B"/>
          </a:solidFill>
          <a:ln/>
        </p:spPr>
        <p:txBody>
          <a:bodyPr/>
          <a:lstStyle/>
          <a:p>
            <a:endParaRPr lang="zh-CN" altLang="en-US" sz="24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Text 9"/>
          <p:cNvSpPr txBox="1"/>
          <p:nvPr/>
        </p:nvSpPr>
        <p:spPr>
          <a:xfrm>
            <a:off x="1277871" y="4660975"/>
            <a:ext cx="42860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dirty="0">
                <a:solidFill>
                  <a:srgbClr val="1F2937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香港萬橡和國際有限公司／株式会社萬橡和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Text 10"/>
          <p:cNvSpPr txBox="1"/>
          <p:nvPr/>
        </p:nvSpPr>
        <p:spPr>
          <a:xfrm>
            <a:off x="1277869" y="4962219"/>
            <a:ext cx="3056837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solidFill>
                  <a:srgbClr val="4A9D7A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代表取締役社長　丁 友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Text 11"/>
          <p:cNvSpPr txBox="1"/>
          <p:nvPr/>
        </p:nvSpPr>
        <p:spPr>
          <a:xfrm>
            <a:off x="1277871" y="5309465"/>
            <a:ext cx="9826453" cy="541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1978年、中国遼寧省本渓市に生まれる。両親が本渓鋼鉄に勤めていた影響もあり、幼い頃から鋼鉄は身近な存在だった。大学卒業し、</a:t>
            </a:r>
          </a:p>
          <a:p>
            <a:r>
              <a:rPr lang="en-US" sz="1400" dirty="0" err="1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ベルギーのSTEELFORCE社の大中華地区首席代表を務めた後に、香港萬橡和を立ち上げ、鋼鉄と共に生きていくことを決意する</a:t>
            </a:r>
            <a:r>
              <a:rPr lang="en-US" sz="1400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。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4" name="Text 12"/>
          <p:cNvSpPr txBox="1"/>
          <p:nvPr/>
        </p:nvSpPr>
        <p:spPr>
          <a:xfrm>
            <a:off x="10956407" y="6467552"/>
            <a:ext cx="1764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４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 13"/>
          <p:cNvSpPr txBox="1"/>
          <p:nvPr/>
        </p:nvSpPr>
        <p:spPr>
          <a:xfrm>
            <a:off x="766333" y="6495899"/>
            <a:ext cx="19339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Copyright 2025 </a:t>
            </a:r>
            <a:r>
              <a:rPr lang="en-US" sz="900" dirty="0" err="1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WortHome</a:t>
            </a:r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Int'l Co.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1695" cy="6858000"/>
          </a:xfrm>
          <a:prstGeom prst="rect">
            <a:avLst/>
          </a:prstGeom>
          <a:solidFill>
            <a:srgbClr val="F7F8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alphaModFix amt="15000"/>
          </a:blip>
          <a:srcRect l="1" r="1"/>
          <a:stretch/>
        </p:blipFill>
        <p:spPr>
          <a:xfrm>
            <a:off x="1" y="1"/>
            <a:ext cx="12191695" cy="6858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71501" y="485546"/>
            <a:ext cx="498165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経営理念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71501" y="1058430"/>
            <a:ext cx="3524098" cy="5209783"/>
          </a:xfrm>
          <a:prstGeom prst="roundRect">
            <a:avLst>
              <a:gd name="adj" fmla="val 701"/>
            </a:avLst>
          </a:prstGeom>
          <a:solidFill>
            <a:srgbClr val="FFFFFF"/>
          </a:solidFill>
          <a:ln/>
          <a:effectLst>
            <a:outerShdw blurRad="139700" dist="381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Text 4"/>
          <p:cNvSpPr txBox="1"/>
          <p:nvPr/>
        </p:nvSpPr>
        <p:spPr>
          <a:xfrm>
            <a:off x="800100" y="3001529"/>
            <a:ext cx="3191257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人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地域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の「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幸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せ」を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育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み、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信頼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で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結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ばれた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輪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広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げます。</a:t>
            </a:r>
            <a:endParaRPr lang="en-US" sz="15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Text 5"/>
          <p:cNvSpPr txBox="1"/>
          <p:nvPr/>
        </p:nvSpPr>
        <p:spPr>
          <a:xfrm>
            <a:off x="800100" y="3669174"/>
            <a:ext cx="3167482" cy="259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40000"/>
              </a:lnSpc>
            </a:pP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「</a:t>
            </a:r>
            <a:r>
              <a:rPr lang="en-US" altLang="zh-CN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Worthome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」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は、「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価値」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と「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家」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という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想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いで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構成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されています。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家族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大切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にする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経営者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とスタッフが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集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う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私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たちは、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社員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はもちろん、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共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歩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むパートナーやお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客様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とも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家族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のように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誠実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向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き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合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い、かけがえのない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存在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としてお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付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き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合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いを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続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けてまいりました。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企業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として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価値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創出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することも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重要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ですが、それ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以上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に、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関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わる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一人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ひとりの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人間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と、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私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たちが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根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ざす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地域社会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の「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幸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せ」を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育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むことを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重視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しています。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萬橡和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の「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和」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が、より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大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きな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信頼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の「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輪」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へと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広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がるよう、これからも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努力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重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ねてまいります。</a:t>
            </a:r>
            <a:endParaRPr lang="en-US" altLang="ja-JP" sz="1050" b="0" i="0" dirty="0">
              <a:solidFill>
                <a:srgbClr val="0F1115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334256" y="1058430"/>
            <a:ext cx="3524098" cy="5209783"/>
          </a:xfrm>
          <a:prstGeom prst="roundRect">
            <a:avLst>
              <a:gd name="adj" fmla="val 701"/>
            </a:avLst>
          </a:prstGeom>
          <a:solidFill>
            <a:srgbClr val="FFFFFF"/>
          </a:solidFill>
          <a:ln/>
          <a:effectLst>
            <a:outerShdw blurRad="139700" dist="381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rcRect t="4379" b="4379"/>
          <a:stretch/>
        </p:blipFill>
        <p:spPr>
          <a:xfrm>
            <a:off x="571501" y="1058430"/>
            <a:ext cx="3524098" cy="1714500"/>
          </a:xfrm>
          <a:prstGeom prst="rect">
            <a:avLst/>
          </a:prstGeom>
        </p:spPr>
      </p:pic>
      <p:sp>
        <p:nvSpPr>
          <p:cNvPr id="13" name="Text 8"/>
          <p:cNvSpPr txBox="1"/>
          <p:nvPr/>
        </p:nvSpPr>
        <p:spPr>
          <a:xfrm>
            <a:off x="4562857" y="3001528"/>
            <a:ext cx="3182112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鉄鋼業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一員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として、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脱炭素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という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地球規模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課題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貢献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します。</a:t>
            </a:r>
            <a:endParaRPr lang="en-US" sz="15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4" name="Text 9"/>
          <p:cNvSpPr txBox="1"/>
          <p:nvPr/>
        </p:nvSpPr>
        <p:spPr>
          <a:xfrm>
            <a:off x="4562857" y="3669174"/>
            <a:ext cx="3167482" cy="244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40000"/>
              </a:lnSpc>
            </a:pP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鉄鋼製品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は、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製造工程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のみならず、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鉱石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採掘段階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から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大量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炭素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排出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する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産業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です。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世界有数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鉄鋼生産国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である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中国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には、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脱炭素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において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大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きな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責任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役割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があると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私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たちは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認識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しています。その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責任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果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たすため、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私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たちは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鞍鋼集団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共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に「グリーン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鉱山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ビジョン」を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策定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し、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鉱山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への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太陽光・風力発電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導入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促進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するプロジェクトを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推進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しております。また、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独自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のネットワークを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活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かし、</a:t>
            </a:r>
            <a:r>
              <a:rPr lang="en-US" altLang="zh-CN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EU-ETS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中国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のカーボンクレジット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基準間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対話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プラットフォーム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構築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にも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積極的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取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り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組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んでいます。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将来、世界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で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統一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されるカーボンクレジット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基準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確立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に、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微力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ながら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貢献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してまいりたいと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考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えています。</a:t>
            </a:r>
            <a:endParaRPr lang="en-US" altLang="ja-JP" sz="1050" b="0" i="0" dirty="0">
              <a:solidFill>
                <a:srgbClr val="0F1115"/>
              </a:solidFill>
              <a:effectLst/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8096097" y="1058430"/>
            <a:ext cx="3524098" cy="5209783"/>
          </a:xfrm>
          <a:prstGeom prst="roundRect">
            <a:avLst>
              <a:gd name="adj" fmla="val 701"/>
            </a:avLst>
          </a:prstGeom>
          <a:solidFill>
            <a:srgbClr val="FFFFFF"/>
          </a:solidFill>
          <a:ln/>
          <a:effectLst>
            <a:outerShdw blurRad="139700" dist="381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Text 12"/>
          <p:cNvSpPr txBox="1"/>
          <p:nvPr/>
        </p:nvSpPr>
        <p:spPr>
          <a:xfrm>
            <a:off x="8324698" y="3001527"/>
            <a:ext cx="3182112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新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たな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選択肢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として、お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客様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のサプライチェーン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強靭化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</a:t>
            </a:r>
            <a:r>
              <a:rPr lang="zh-CN" altLang="en-US" sz="1600" b="1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貢献</a:t>
            </a:r>
            <a:r>
              <a:rPr lang="ja-JP" altLang="en-US" sz="1600" b="1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します。</a:t>
            </a:r>
            <a:endParaRPr lang="en-US" sz="15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Text 13"/>
          <p:cNvSpPr txBox="1"/>
          <p:nvPr/>
        </p:nvSpPr>
        <p:spPr>
          <a:xfrm>
            <a:off x="8324698" y="3669174"/>
            <a:ext cx="3167482" cy="244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40000"/>
              </a:lnSpc>
            </a:pP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鉄鋼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はものづくりを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支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える「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産業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血液」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です。その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原料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である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鉄鉱石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供給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en-US" altLang="ja-JP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100%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輸入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依存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する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日本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構造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は、ある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種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脆弱性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抱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えていると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言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えます。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鞍山鋼鉄集团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製品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取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り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扱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う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新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たな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窓口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として、また、お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客様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資金繰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りに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優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しい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取引体制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構築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することで、お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客様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のサプライチェーンにおける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「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強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くしなやかな、もう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一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つの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選択肢」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となることを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目指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しています。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少量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取引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であっても、お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客様</a:t>
            </a:r>
            <a:r>
              <a:rPr lang="ja-JP" altLang="en-US" sz="105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にとって</a:t>
            </a:r>
            <a:r>
              <a:rPr lang="zh-CN" altLang="en-US" sz="105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長期的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な</a:t>
            </a:r>
            <a:r>
              <a:rPr lang="en-US" altLang="zh-CN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BCP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（事業継続計画）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の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一翼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を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担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えるよう、</a:t>
            </a:r>
            <a:r>
              <a:rPr lang="zh-CN" altLang="en-US" sz="1050" b="0" i="0" dirty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努</a:t>
            </a:r>
            <a:r>
              <a:rPr lang="ja-JP" altLang="en-US" sz="1050" b="0" i="0">
                <a:solidFill>
                  <a:srgbClr val="0F1115"/>
                </a:solidFill>
                <a:effectLst/>
                <a:latin typeface="Yu Gothic UI" panose="020B0500000000000000" pitchFamily="34" charset="-128"/>
                <a:ea typeface="Yu Gothic UI" panose="020B0500000000000000" pitchFamily="34" charset="-128"/>
              </a:rPr>
              <a:t>めてまいります。</a:t>
            </a:r>
            <a:endParaRPr lang="en-US" sz="105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Text 14"/>
          <p:cNvSpPr txBox="1"/>
          <p:nvPr/>
        </p:nvSpPr>
        <p:spPr>
          <a:xfrm>
            <a:off x="571501" y="6467552"/>
            <a:ext cx="1764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C757D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1" name="Text 15"/>
          <p:cNvSpPr txBox="1"/>
          <p:nvPr/>
        </p:nvSpPr>
        <p:spPr>
          <a:xfrm>
            <a:off x="9471356" y="6467552"/>
            <a:ext cx="22530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C757D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Copyright 2025 </a:t>
            </a:r>
            <a:r>
              <a:rPr lang="en-US" sz="1001" dirty="0" err="1">
                <a:solidFill>
                  <a:srgbClr val="6C757D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WortHome</a:t>
            </a:r>
            <a:r>
              <a:rPr lang="en-US" sz="1001" dirty="0">
                <a:solidFill>
                  <a:srgbClr val="6C757D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Int'l Co.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3E18461-7EBA-6C87-A91D-3248715FA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097" y="1058430"/>
            <a:ext cx="3524098" cy="1714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C6FE09-5B21-857E-11DB-FCA8A474D4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560"/>
          <a:stretch>
            <a:fillRect/>
          </a:stretch>
        </p:blipFill>
        <p:spPr>
          <a:xfrm>
            <a:off x="4334256" y="1058431"/>
            <a:ext cx="3524098" cy="17144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" y="1"/>
            <a:ext cx="12191695" cy="6858000"/>
          </a:xfrm>
          <a:prstGeom prst="rect">
            <a:avLst/>
          </a:prstGeom>
          <a:solidFill>
            <a:srgbClr val="F7F8F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alphaModFix amt="12000"/>
          </a:blip>
          <a:srcRect t="7832" b="7832"/>
          <a:stretch/>
        </p:blipFill>
        <p:spPr>
          <a:xfrm>
            <a:off x="1" y="1"/>
            <a:ext cx="12191695" cy="6858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71501" y="485546"/>
            <a:ext cx="510601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パートナーシップ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60" name="Text 57"/>
          <p:cNvSpPr txBox="1"/>
          <p:nvPr/>
        </p:nvSpPr>
        <p:spPr>
          <a:xfrm>
            <a:off x="571501" y="6467552"/>
            <a:ext cx="1764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78909C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6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61" name="Text 58"/>
          <p:cNvSpPr txBox="1"/>
          <p:nvPr/>
        </p:nvSpPr>
        <p:spPr>
          <a:xfrm>
            <a:off x="9471356" y="6467552"/>
            <a:ext cx="22530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78909C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Copyright 2025 </a:t>
            </a:r>
            <a:r>
              <a:rPr lang="en-US" sz="1001" dirty="0" err="1">
                <a:solidFill>
                  <a:srgbClr val="78909C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WortHome</a:t>
            </a:r>
            <a:r>
              <a:rPr lang="en-US" sz="1001" dirty="0">
                <a:solidFill>
                  <a:srgbClr val="78909C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 Int'l Co.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7" name="Shape 48">
            <a:extLst>
              <a:ext uri="{FF2B5EF4-FFF2-40B4-BE49-F238E27FC236}">
                <a16:creationId xmlns:a16="http://schemas.microsoft.com/office/drawing/2014/main" id="{1A19DA47-A9A6-CC99-87CA-2EA6B49459B9}"/>
              </a:ext>
            </a:extLst>
          </p:cNvPr>
          <p:cNvSpPr/>
          <p:nvPr/>
        </p:nvSpPr>
        <p:spPr>
          <a:xfrm>
            <a:off x="3895345" y="5962803"/>
            <a:ext cx="4797552" cy="323698"/>
          </a:xfrm>
          <a:prstGeom prst="roundRect">
            <a:avLst>
              <a:gd name="adj" fmla="val 41542"/>
            </a:avLst>
          </a:prstGeom>
          <a:solidFill>
            <a:srgbClr val="FFFFFF"/>
          </a:solidFill>
          <a:ln/>
          <a:effectLst>
            <a:outerShdw blurRad="101600" dist="25400" dir="54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zh-CN" altLang="en-US" sz="1801" dirty="0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8" name="Shape 49">
            <a:extLst>
              <a:ext uri="{FF2B5EF4-FFF2-40B4-BE49-F238E27FC236}">
                <a16:creationId xmlns:a16="http://schemas.microsoft.com/office/drawing/2014/main" id="{C2DB70F3-467E-008C-415F-B8F3CC8A97B5}"/>
              </a:ext>
            </a:extLst>
          </p:cNvPr>
          <p:cNvSpPr/>
          <p:nvPr/>
        </p:nvSpPr>
        <p:spPr>
          <a:xfrm>
            <a:off x="4037991" y="6067045"/>
            <a:ext cx="114300" cy="114300"/>
          </a:xfrm>
          <a:prstGeom prst="roundRect">
            <a:avLst>
              <a:gd name="adj" fmla="val 200000"/>
            </a:avLst>
          </a:prstGeom>
          <a:solidFill>
            <a:srgbClr val="7030A0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9" name="Shape 50">
            <a:extLst>
              <a:ext uri="{FF2B5EF4-FFF2-40B4-BE49-F238E27FC236}">
                <a16:creationId xmlns:a16="http://schemas.microsoft.com/office/drawing/2014/main" id="{4C1CAE37-5F35-4B9A-37FC-529B38A0E07B}"/>
              </a:ext>
            </a:extLst>
          </p:cNvPr>
          <p:cNvSpPr/>
          <p:nvPr/>
        </p:nvSpPr>
        <p:spPr>
          <a:xfrm>
            <a:off x="5191049" y="6067045"/>
            <a:ext cx="114300" cy="114300"/>
          </a:xfrm>
          <a:prstGeom prst="roundRect">
            <a:avLst>
              <a:gd name="adj" fmla="val 200000"/>
            </a:avLst>
          </a:prstGeom>
          <a:solidFill>
            <a:srgbClr val="4A9D7A"/>
          </a:solidFill>
          <a:ln w="12700">
            <a:solidFill>
              <a:srgbClr val="4A9D7A"/>
            </a:solidFill>
            <a:prstDash val="solid"/>
          </a:ln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10" name="Shape 51">
            <a:extLst>
              <a:ext uri="{FF2B5EF4-FFF2-40B4-BE49-F238E27FC236}">
                <a16:creationId xmlns:a16="http://schemas.microsoft.com/office/drawing/2014/main" id="{DE6B0888-D78A-E78C-34C1-31CB1DA4E869}"/>
              </a:ext>
            </a:extLst>
          </p:cNvPr>
          <p:cNvSpPr/>
          <p:nvPr/>
        </p:nvSpPr>
        <p:spPr>
          <a:xfrm>
            <a:off x="6344109" y="6115507"/>
            <a:ext cx="190194" cy="19202"/>
          </a:xfrm>
          <a:prstGeom prst="roundRect">
            <a:avLst>
              <a:gd name="adj" fmla="val 4762004"/>
            </a:avLst>
          </a:prstGeom>
          <a:solidFill>
            <a:srgbClr val="7030A0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11" name="Shape 52">
            <a:extLst>
              <a:ext uri="{FF2B5EF4-FFF2-40B4-BE49-F238E27FC236}">
                <a16:creationId xmlns:a16="http://schemas.microsoft.com/office/drawing/2014/main" id="{F5E01471-D334-BE9F-5C84-11839B46671F}"/>
              </a:ext>
            </a:extLst>
          </p:cNvPr>
          <p:cNvSpPr/>
          <p:nvPr/>
        </p:nvSpPr>
        <p:spPr>
          <a:xfrm>
            <a:off x="7343548" y="6115507"/>
            <a:ext cx="190194" cy="19202"/>
          </a:xfrm>
          <a:prstGeom prst="roundRect">
            <a:avLst>
              <a:gd name="adj" fmla="val 4762004"/>
            </a:avLst>
          </a:prstGeom>
          <a:solidFill>
            <a:srgbClr val="7030A0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12" name="Text 53">
            <a:extLst>
              <a:ext uri="{FF2B5EF4-FFF2-40B4-BE49-F238E27FC236}">
                <a16:creationId xmlns:a16="http://schemas.microsoft.com/office/drawing/2014/main" id="{92649B2C-7074-7175-A1C5-E2381379B04D}"/>
              </a:ext>
            </a:extLst>
          </p:cNvPr>
          <p:cNvSpPr txBox="1"/>
          <p:nvPr/>
        </p:nvSpPr>
        <p:spPr>
          <a:xfrm>
            <a:off x="4199839" y="6038699"/>
            <a:ext cx="8961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萬橡和（窓口）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13" name="Text 54">
            <a:extLst>
              <a:ext uri="{FF2B5EF4-FFF2-40B4-BE49-F238E27FC236}">
                <a16:creationId xmlns:a16="http://schemas.microsoft.com/office/drawing/2014/main" id="{B84A5EB7-0F8C-1607-989F-6C1EA41E9745}"/>
              </a:ext>
            </a:extLst>
          </p:cNvPr>
          <p:cNvSpPr txBox="1"/>
          <p:nvPr/>
        </p:nvSpPr>
        <p:spPr>
          <a:xfrm>
            <a:off x="5352899" y="6038699"/>
            <a:ext cx="8961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パートナー企業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14" name="Text 55">
            <a:extLst>
              <a:ext uri="{FF2B5EF4-FFF2-40B4-BE49-F238E27FC236}">
                <a16:creationId xmlns:a16="http://schemas.microsoft.com/office/drawing/2014/main" id="{1FC19D3B-B081-EADD-4667-5B61AF29A50E}"/>
              </a:ext>
            </a:extLst>
          </p:cNvPr>
          <p:cNvSpPr txBox="1"/>
          <p:nvPr/>
        </p:nvSpPr>
        <p:spPr>
          <a:xfrm>
            <a:off x="6581851" y="6038699"/>
            <a:ext cx="66751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代理・連携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15" name="Text 56">
            <a:extLst>
              <a:ext uri="{FF2B5EF4-FFF2-40B4-BE49-F238E27FC236}">
                <a16:creationId xmlns:a16="http://schemas.microsoft.com/office/drawing/2014/main" id="{688D9393-0503-340F-4DF2-9AF6EA642BCF}"/>
              </a:ext>
            </a:extLst>
          </p:cNvPr>
          <p:cNvSpPr txBox="1"/>
          <p:nvPr/>
        </p:nvSpPr>
        <p:spPr>
          <a:xfrm>
            <a:off x="7582204" y="6038699"/>
            <a:ext cx="978321" cy="1844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取引</a:t>
            </a:r>
            <a:r>
              <a:rPr lang="ja-JP" altLang="en-US" sz="90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　　　</a:t>
            </a:r>
            <a:r>
              <a:rPr lang="en-US" sz="900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配送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1D034ACE-AE2C-34B3-4A48-6473592BFCF9}"/>
              </a:ext>
            </a:extLst>
          </p:cNvPr>
          <p:cNvSpPr/>
          <p:nvPr/>
        </p:nvSpPr>
        <p:spPr>
          <a:xfrm>
            <a:off x="2932526" y="1444347"/>
            <a:ext cx="5760370" cy="4258938"/>
          </a:xfrm>
          <a:custGeom>
            <a:avLst/>
            <a:gdLst>
              <a:gd name="connsiteX0" fmla="*/ 13855 w 5167746"/>
              <a:gd name="connsiteY0" fmla="*/ 0 h 3519054"/>
              <a:gd name="connsiteX1" fmla="*/ 0 w 5167746"/>
              <a:gd name="connsiteY1" fmla="*/ 3519054 h 3519054"/>
              <a:gd name="connsiteX2" fmla="*/ 5167746 w 5167746"/>
              <a:gd name="connsiteY2" fmla="*/ 3519054 h 3519054"/>
              <a:gd name="connsiteX3" fmla="*/ 5153891 w 5167746"/>
              <a:gd name="connsiteY3" fmla="*/ 2424545 h 3519054"/>
              <a:gd name="connsiteX4" fmla="*/ 2770910 w 5167746"/>
              <a:gd name="connsiteY4" fmla="*/ 2424545 h 3519054"/>
              <a:gd name="connsiteX5" fmla="*/ 2757055 w 5167746"/>
              <a:gd name="connsiteY5" fmla="*/ 0 h 3519054"/>
              <a:gd name="connsiteX6" fmla="*/ 13855 w 5167746"/>
              <a:gd name="connsiteY6" fmla="*/ 0 h 351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67746" h="3519054">
                <a:moveTo>
                  <a:pt x="13855" y="0"/>
                </a:moveTo>
                <a:cubicBezTo>
                  <a:pt x="9237" y="1173018"/>
                  <a:pt x="4618" y="2346036"/>
                  <a:pt x="0" y="3519054"/>
                </a:cubicBezTo>
                <a:lnTo>
                  <a:pt x="5167746" y="3519054"/>
                </a:lnTo>
                <a:lnTo>
                  <a:pt x="5153891" y="2424545"/>
                </a:lnTo>
                <a:lnTo>
                  <a:pt x="2770910" y="2424545"/>
                </a:lnTo>
                <a:cubicBezTo>
                  <a:pt x="2766292" y="1616363"/>
                  <a:pt x="2761673" y="808182"/>
                  <a:pt x="2757055" y="0"/>
                </a:cubicBezTo>
                <a:lnTo>
                  <a:pt x="13855" y="0"/>
                </a:lnTo>
                <a:close/>
              </a:path>
            </a:pathLst>
          </a:custGeom>
          <a:noFill/>
          <a:ln w="25400">
            <a:solidFill>
              <a:srgbClr val="8A56E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 dirty="0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660957-083E-BED3-4794-DA807B065D03}"/>
              </a:ext>
            </a:extLst>
          </p:cNvPr>
          <p:cNvSpPr/>
          <p:nvPr/>
        </p:nvSpPr>
        <p:spPr>
          <a:xfrm>
            <a:off x="1320604" y="3656693"/>
            <a:ext cx="1172050" cy="733916"/>
          </a:xfrm>
          <a:prstGeom prst="rect">
            <a:avLst/>
          </a:prstGeom>
          <a:solidFill>
            <a:srgbClr val="4A9D7A"/>
          </a:solidFill>
          <a:ln w="381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本鋼</a:t>
            </a:r>
            <a:br>
              <a:rPr kumimoji="1" lang="en-US" altLang="zh-CN" sz="12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</a:br>
            <a:r>
              <a:rPr kumimoji="1" lang="zh-CN" altLang="en-US" sz="1001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（ほんこう、</a:t>
            </a:r>
            <a:endParaRPr kumimoji="1" lang="en-US" altLang="zh-CN" sz="1001" b="1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001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本渓鋼鉄）</a:t>
            </a:r>
            <a:endParaRPr kumimoji="1" lang="zh-CN" altLang="en-US" sz="1200" b="1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6F34AE4-3097-2966-51EF-2364D451D3F5}"/>
              </a:ext>
            </a:extLst>
          </p:cNvPr>
          <p:cNvSpPr/>
          <p:nvPr/>
        </p:nvSpPr>
        <p:spPr>
          <a:xfrm>
            <a:off x="3178805" y="1624206"/>
            <a:ext cx="2566651" cy="1519306"/>
          </a:xfrm>
          <a:prstGeom prst="rect">
            <a:avLst/>
          </a:prstGeom>
          <a:solidFill>
            <a:srgbClr val="4A9D7A"/>
          </a:solidFill>
          <a:ln w="381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鞍鋼集団国際経済貿易</a:t>
            </a:r>
            <a:endParaRPr kumimoji="1" lang="en-US" altLang="zh-CN" sz="1401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ctr"/>
            <a:r>
              <a:rPr kumimoji="1" lang="zh-CN" altLang="en-US" sz="1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（あんこうインターナショナル）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637AD4-E9B8-802A-AFA5-E2C8330C7053}"/>
              </a:ext>
            </a:extLst>
          </p:cNvPr>
          <p:cNvSpPr/>
          <p:nvPr/>
        </p:nvSpPr>
        <p:spPr>
          <a:xfrm>
            <a:off x="1153787" y="1624208"/>
            <a:ext cx="1505682" cy="1136194"/>
          </a:xfrm>
          <a:prstGeom prst="rect">
            <a:avLst/>
          </a:prstGeom>
          <a:noFill/>
          <a:ln w="38100">
            <a:solidFill>
              <a:srgbClr val="4A9D7A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1" dirty="0">
                <a:solidFill>
                  <a:schemeClr val="tx1">
                    <a:lumMod val="95000"/>
                    <a:lumOff val="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鞍鋼集団</a:t>
            </a:r>
            <a:br>
              <a:rPr kumimoji="1" lang="en-US" altLang="zh-CN" sz="1401" dirty="0">
                <a:solidFill>
                  <a:schemeClr val="tx1">
                    <a:lumMod val="95000"/>
                    <a:lumOff val="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</a:b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（あんこうしゅうだん）</a:t>
            </a:r>
            <a:endParaRPr kumimoji="1" lang="en-US" altLang="zh-CN" sz="1401" dirty="0">
              <a:solidFill>
                <a:schemeClr val="tx1">
                  <a:lumMod val="95000"/>
                  <a:lumOff val="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9C8C40-551F-2F53-CC56-E8BF4EC847B9}"/>
              </a:ext>
            </a:extLst>
          </p:cNvPr>
          <p:cNvSpPr/>
          <p:nvPr/>
        </p:nvSpPr>
        <p:spPr>
          <a:xfrm>
            <a:off x="3191521" y="3255779"/>
            <a:ext cx="2548911" cy="885455"/>
          </a:xfrm>
          <a:prstGeom prst="rect">
            <a:avLst/>
          </a:prstGeom>
          <a:noFill/>
          <a:ln w="38100">
            <a:solidFill>
              <a:srgbClr val="4A9D7A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鞍鋼集団日本株式会社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ctr"/>
            <a:r>
              <a:rPr kumimoji="1"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（あんこうジャパン）</a:t>
            </a:r>
            <a:endParaRPr kumimoji="1"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5029FDA5-EB7A-6B20-8988-96597B9BB9E1}"/>
              </a:ext>
            </a:extLst>
          </p:cNvPr>
          <p:cNvSpPr/>
          <p:nvPr/>
        </p:nvSpPr>
        <p:spPr>
          <a:xfrm>
            <a:off x="5634089" y="1895582"/>
            <a:ext cx="923466" cy="980057"/>
          </a:xfrm>
          <a:prstGeom prst="rightArrow">
            <a:avLst>
              <a:gd name="adj1" fmla="val 54558"/>
              <a:gd name="adj2" fmla="val 21676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指定</a:t>
            </a:r>
            <a:endParaRPr kumimoji="1" lang="en-US" altLang="zh-CN" sz="1100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ctr"/>
            <a:r>
              <a:rPr kumimoji="1" lang="zh-CN" altLang="en-US" sz="11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代理商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F55BD5D-56EC-F047-FC53-5DEB6868187C}"/>
              </a:ext>
            </a:extLst>
          </p:cNvPr>
          <p:cNvGrpSpPr/>
          <p:nvPr/>
        </p:nvGrpSpPr>
        <p:grpSpPr>
          <a:xfrm>
            <a:off x="6557556" y="1551941"/>
            <a:ext cx="1650149" cy="2689694"/>
            <a:chOff x="6472211" y="1854132"/>
            <a:chExt cx="1650149" cy="268969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2CAD099-55FC-71CF-8FD8-CE2FBE52620E}"/>
                </a:ext>
              </a:extLst>
            </p:cNvPr>
            <p:cNvSpPr/>
            <p:nvPr/>
          </p:nvSpPr>
          <p:spPr>
            <a:xfrm>
              <a:off x="6472211" y="1854132"/>
              <a:ext cx="1650149" cy="2689693"/>
            </a:xfrm>
            <a:prstGeom prst="rect">
              <a:avLst/>
            </a:prstGeom>
            <a:solidFill>
              <a:srgbClr val="8A56E2"/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sz="1401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Noto Sans" panose="020B0502040504020204" pitchFamily="34" charset="0"/>
                </a:rPr>
                <a:t>株式会社</a:t>
              </a:r>
              <a:endParaRPr kumimoji="1" lang="en-US" altLang="zh-CN" sz="1401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zh-CN" altLang="en-US" sz="1401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Noto Sans" panose="020B0502040504020204" pitchFamily="34" charset="0"/>
                </a:rPr>
                <a:t>萬橡和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24B4FED-5A87-7025-47B1-E06A3324979B}"/>
                </a:ext>
              </a:extLst>
            </p:cNvPr>
            <p:cNvSpPr/>
            <p:nvPr/>
          </p:nvSpPr>
          <p:spPr>
            <a:xfrm>
              <a:off x="6609999" y="1990270"/>
              <a:ext cx="1374572" cy="2417417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1"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1A95A6B6-BF59-859F-6FDC-857C2CC9DDA1}"/>
              </a:ext>
            </a:extLst>
          </p:cNvPr>
          <p:cNvSpPr/>
          <p:nvPr/>
        </p:nvSpPr>
        <p:spPr>
          <a:xfrm>
            <a:off x="9042470" y="1546785"/>
            <a:ext cx="1277903" cy="1708996"/>
          </a:xfrm>
          <a:prstGeom prst="rect">
            <a:avLst/>
          </a:prstGeom>
          <a:solidFill>
            <a:srgbClr val="E29E56"/>
          </a:solidFill>
          <a:ln w="381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40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二次代理店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2FC3C72-E5C1-9C75-4D96-1D99D4133DD3}"/>
              </a:ext>
            </a:extLst>
          </p:cNvPr>
          <p:cNvSpPr/>
          <p:nvPr/>
        </p:nvSpPr>
        <p:spPr>
          <a:xfrm>
            <a:off x="9042470" y="4598578"/>
            <a:ext cx="1650149" cy="892327"/>
          </a:xfrm>
          <a:prstGeom prst="rect">
            <a:avLst/>
          </a:prstGeom>
          <a:solidFill>
            <a:srgbClr val="E29E56"/>
          </a:solidFill>
          <a:ln w="381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指定受取倉庫等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441EFB9-C9CF-D74F-3C75-ACE92B32BCAD}"/>
              </a:ext>
            </a:extLst>
          </p:cNvPr>
          <p:cNvSpPr txBox="1"/>
          <p:nvPr/>
        </p:nvSpPr>
        <p:spPr>
          <a:xfrm>
            <a:off x="7081491" y="1197503"/>
            <a:ext cx="543739" cy="307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1" dirty="0"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当社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AEFCA5-68C4-D868-8A18-5276507AB89A}"/>
              </a:ext>
            </a:extLst>
          </p:cNvPr>
          <p:cNvSpPr txBox="1"/>
          <p:nvPr/>
        </p:nvSpPr>
        <p:spPr>
          <a:xfrm>
            <a:off x="3872065" y="1197503"/>
            <a:ext cx="1180130" cy="30790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1" dirty="0"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主要パートナー</a:t>
            </a: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FAE79813-EC66-A665-6896-5409C3325389}"/>
              </a:ext>
            </a:extLst>
          </p:cNvPr>
          <p:cNvSpPr/>
          <p:nvPr/>
        </p:nvSpPr>
        <p:spPr>
          <a:xfrm>
            <a:off x="3178806" y="4598578"/>
            <a:ext cx="5863666" cy="892327"/>
          </a:xfrm>
          <a:prstGeom prst="rightArrow">
            <a:avLst>
              <a:gd name="adj1" fmla="val 100000"/>
              <a:gd name="adj2" fmla="val 28965"/>
            </a:avLst>
          </a:prstGeom>
          <a:solidFill>
            <a:srgbClr val="FF8A5B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1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中国遠洋海運集団（</a:t>
            </a:r>
            <a:r>
              <a:rPr lang="en-US" altLang="zh-CN" sz="1401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COSCO SHIPPING</a:t>
            </a:r>
            <a:r>
              <a:rPr lang="zh-CN" altLang="en-US" sz="1401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）</a:t>
            </a:r>
            <a:br>
              <a:rPr kumimoji="1" lang="en-US" altLang="zh-CN" sz="140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</a:br>
            <a:r>
              <a:rPr kumimoji="1" lang="zh-CN" altLang="en-US" sz="140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華北地域本部</a:t>
            </a:r>
            <a:endParaRPr kumimoji="1" lang="en-US" altLang="zh-CN" sz="1401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3EED06D-65A4-6202-2B48-2EC412725D89}"/>
              </a:ext>
            </a:extLst>
          </p:cNvPr>
          <p:cNvSpPr/>
          <p:nvPr/>
        </p:nvSpPr>
        <p:spPr>
          <a:xfrm>
            <a:off x="1320604" y="4450397"/>
            <a:ext cx="1172050" cy="901919"/>
          </a:xfrm>
          <a:prstGeom prst="rect">
            <a:avLst/>
          </a:prstGeom>
          <a:solidFill>
            <a:srgbClr val="4A9D7A"/>
          </a:solidFill>
          <a:ln w="381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攀鋼長城</a:t>
            </a:r>
            <a:endParaRPr kumimoji="1" lang="en-US" altLang="zh-CN" sz="1200" b="1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（はんこう）</a:t>
            </a:r>
            <a:endParaRPr kumimoji="1" lang="en-US" altLang="zh-CN" sz="1200" b="1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特殊鋼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E73BF82-8F5B-078D-88F6-AD0EA80B51A5}"/>
              </a:ext>
            </a:extLst>
          </p:cNvPr>
          <p:cNvSpPr/>
          <p:nvPr/>
        </p:nvSpPr>
        <p:spPr>
          <a:xfrm>
            <a:off x="1320604" y="2853835"/>
            <a:ext cx="1172050" cy="733916"/>
          </a:xfrm>
          <a:prstGeom prst="rect">
            <a:avLst/>
          </a:prstGeom>
          <a:solidFill>
            <a:srgbClr val="4A9D7A"/>
          </a:solidFill>
          <a:ln w="381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401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鞍鋼</a:t>
            </a:r>
            <a:endParaRPr kumimoji="1" lang="en-US" altLang="zh-CN" sz="1401" b="1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401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（あんこう）</a:t>
            </a:r>
            <a:endParaRPr kumimoji="1" lang="en-US" altLang="zh-CN" sz="1401" b="1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F4CB5E0-D371-56B7-515A-D9DFDA3A09E3}"/>
              </a:ext>
            </a:extLst>
          </p:cNvPr>
          <p:cNvSpPr txBox="1"/>
          <p:nvPr/>
        </p:nvSpPr>
        <p:spPr>
          <a:xfrm>
            <a:off x="1420812" y="5356477"/>
            <a:ext cx="53091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1" dirty="0">
                <a:solidFill>
                  <a:srgbClr val="FF8A5B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・・・</a:t>
            </a:r>
          </a:p>
        </p:txBody>
      </p:sp>
      <p:sp>
        <p:nvSpPr>
          <p:cNvPr id="33" name="左右箭头 32">
            <a:extLst>
              <a:ext uri="{FF2B5EF4-FFF2-40B4-BE49-F238E27FC236}">
                <a16:creationId xmlns:a16="http://schemas.microsoft.com/office/drawing/2014/main" id="{60D3973D-661D-92D2-6802-74057633BAD2}"/>
              </a:ext>
            </a:extLst>
          </p:cNvPr>
          <p:cNvSpPr/>
          <p:nvPr/>
        </p:nvSpPr>
        <p:spPr>
          <a:xfrm>
            <a:off x="8129017" y="1994277"/>
            <a:ext cx="913454" cy="936036"/>
          </a:xfrm>
          <a:prstGeom prst="leftRightArrow">
            <a:avLst>
              <a:gd name="adj1" fmla="val 61042"/>
              <a:gd name="adj2" fmla="val 24251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円建て</a:t>
            </a:r>
            <a:endParaRPr kumimoji="1" lang="en-US" altLang="zh-CN" sz="1100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  <a:p>
            <a:pPr algn="ctr"/>
            <a:r>
              <a:rPr kumimoji="1" lang="zh-CN" altLang="en-US" sz="11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取引</a:t>
            </a:r>
            <a:endParaRPr kumimoji="1" lang="en-US" altLang="zh-CN" sz="1100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34" name="左右箭头 33">
            <a:extLst>
              <a:ext uri="{FF2B5EF4-FFF2-40B4-BE49-F238E27FC236}">
                <a16:creationId xmlns:a16="http://schemas.microsoft.com/office/drawing/2014/main" id="{99DFEA27-640A-AAE1-3BDD-2931081C4FBD}"/>
              </a:ext>
            </a:extLst>
          </p:cNvPr>
          <p:cNvSpPr/>
          <p:nvPr/>
        </p:nvSpPr>
        <p:spPr>
          <a:xfrm>
            <a:off x="5618503" y="3220125"/>
            <a:ext cx="1076841" cy="936036"/>
          </a:xfrm>
          <a:prstGeom prst="leftRightArrow">
            <a:avLst>
              <a:gd name="adj1" fmla="val 61042"/>
              <a:gd name="adj2" fmla="val 24251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連携</a:t>
            </a:r>
            <a:endParaRPr kumimoji="1" lang="en-US" altLang="zh-CN" sz="1100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35" name="上下箭头 34">
            <a:extLst>
              <a:ext uri="{FF2B5EF4-FFF2-40B4-BE49-F238E27FC236}">
                <a16:creationId xmlns:a16="http://schemas.microsoft.com/office/drawing/2014/main" id="{F5FA8AB8-44D6-11FF-8E1B-7512B6947309}"/>
              </a:ext>
            </a:extLst>
          </p:cNvPr>
          <p:cNvSpPr/>
          <p:nvPr/>
        </p:nvSpPr>
        <p:spPr>
          <a:xfrm>
            <a:off x="4281188" y="4131365"/>
            <a:ext cx="415737" cy="493082"/>
          </a:xfrm>
          <a:prstGeom prst="upDownArrow">
            <a:avLst>
              <a:gd name="adj1" fmla="val 50000"/>
              <a:gd name="adj2" fmla="val 34906"/>
            </a:avLst>
          </a:prstGeom>
          <a:solidFill>
            <a:srgbClr val="4A9D7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1" dirty="0"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協業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C1BA85-912D-D9C2-F7CC-E05BF5B6AABA}"/>
              </a:ext>
            </a:extLst>
          </p:cNvPr>
          <p:cNvSpPr txBox="1"/>
          <p:nvPr/>
        </p:nvSpPr>
        <p:spPr>
          <a:xfrm>
            <a:off x="3225319" y="2847587"/>
            <a:ext cx="24721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＊鞍鋼集団の海外業務を統括する完全子会社。</a:t>
            </a:r>
            <a:endParaRPr kumimoji="1" lang="en-US" altLang="zh-CN" sz="900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E05B7E5-94C1-4CB8-974C-9C92CB648030}"/>
              </a:ext>
            </a:extLst>
          </p:cNvPr>
          <p:cNvSpPr txBox="1"/>
          <p:nvPr/>
        </p:nvSpPr>
        <p:spPr>
          <a:xfrm>
            <a:off x="3789777" y="3904015"/>
            <a:ext cx="18357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＊鞍鋼インターナショナルの完全子会社。</a:t>
            </a:r>
            <a:endParaRPr kumimoji="1" lang="en-US" altLang="zh-CN" sz="800" dirty="0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2772141-6AF0-B909-0182-1F4294A122B8}"/>
              </a:ext>
            </a:extLst>
          </p:cNvPr>
          <p:cNvCxnSpPr>
            <a:stCxn id="19" idx="3"/>
          </p:cNvCxnSpPr>
          <p:nvPr/>
        </p:nvCxnSpPr>
        <p:spPr>
          <a:xfrm flipV="1">
            <a:off x="2659469" y="2192304"/>
            <a:ext cx="519337" cy="1"/>
          </a:xfrm>
          <a:prstGeom prst="line">
            <a:avLst/>
          </a:prstGeom>
          <a:ln w="38100">
            <a:solidFill>
              <a:srgbClr val="4A9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798FEA1D-4D52-99A6-27E4-FBDECE1ACCF1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4462132" y="3143513"/>
            <a:ext cx="3845" cy="112267"/>
          </a:xfrm>
          <a:prstGeom prst="line">
            <a:avLst/>
          </a:prstGeom>
          <a:ln w="34925">
            <a:solidFill>
              <a:srgbClr val="4A9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C4E9AA8-A37B-5E48-873D-114D5D0BD055}"/>
              </a:ext>
            </a:extLst>
          </p:cNvPr>
          <p:cNvGrpSpPr/>
          <p:nvPr/>
        </p:nvGrpSpPr>
        <p:grpSpPr>
          <a:xfrm>
            <a:off x="2659469" y="2383860"/>
            <a:ext cx="519337" cy="2660786"/>
            <a:chOff x="2659468" y="2383956"/>
            <a:chExt cx="519337" cy="2660786"/>
          </a:xfrm>
        </p:grpSpPr>
        <p:cxnSp>
          <p:nvCxnSpPr>
            <p:cNvPr id="41" name="肘形连接符 40">
              <a:extLst>
                <a:ext uri="{FF2B5EF4-FFF2-40B4-BE49-F238E27FC236}">
                  <a16:creationId xmlns:a16="http://schemas.microsoft.com/office/drawing/2014/main" id="{6DDEE740-55F0-E516-8A45-5C8FBC2574B4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rot="16200000" flipH="1">
              <a:off x="1655771" y="3521708"/>
              <a:ext cx="2660786" cy="385282"/>
            </a:xfrm>
            <a:prstGeom prst="bentConnector2">
              <a:avLst/>
            </a:prstGeom>
            <a:ln w="38100">
              <a:solidFill>
                <a:srgbClr val="FF8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3BBAFCBD-0686-BDA9-7A87-F26FA59CB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9468" y="2409985"/>
              <a:ext cx="157964" cy="0"/>
            </a:xfrm>
            <a:prstGeom prst="line">
              <a:avLst/>
            </a:prstGeom>
            <a:ln w="38100">
              <a:solidFill>
                <a:srgbClr val="FF8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Shape 52">
            <a:extLst>
              <a:ext uri="{FF2B5EF4-FFF2-40B4-BE49-F238E27FC236}">
                <a16:creationId xmlns:a16="http://schemas.microsoft.com/office/drawing/2014/main" id="{8123940C-64B0-FADB-366C-8271D87565C9}"/>
              </a:ext>
            </a:extLst>
          </p:cNvPr>
          <p:cNvSpPr/>
          <p:nvPr/>
        </p:nvSpPr>
        <p:spPr>
          <a:xfrm>
            <a:off x="7935861" y="6121334"/>
            <a:ext cx="190194" cy="19202"/>
          </a:xfrm>
          <a:prstGeom prst="roundRect">
            <a:avLst>
              <a:gd name="adj" fmla="val 4762004"/>
            </a:avLst>
          </a:prstGeom>
          <a:solidFill>
            <a:srgbClr val="FF8A5B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14B60B-3BC9-BDF1-6EBB-BF1FB3D18093}"/>
              </a:ext>
            </a:extLst>
          </p:cNvPr>
          <p:cNvSpPr/>
          <p:nvPr/>
        </p:nvSpPr>
        <p:spPr>
          <a:xfrm>
            <a:off x="9412978" y="2676294"/>
            <a:ext cx="1277903" cy="1796517"/>
          </a:xfrm>
          <a:prstGeom prst="rect">
            <a:avLst/>
          </a:prstGeom>
          <a:solidFill>
            <a:srgbClr val="E29E56"/>
          </a:solidFill>
          <a:ln w="381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40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" panose="020B0502040504020204" pitchFamily="34" charset="0"/>
              </a:rPr>
              <a:t>お客様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" b="10"/>
          <a:stretch/>
        </p:blipFill>
        <p:spPr>
          <a:xfrm>
            <a:off x="1" y="1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" y="1"/>
            <a:ext cx="12191695" cy="6858000"/>
          </a:xfrm>
          <a:prstGeom prst="rect">
            <a:avLst/>
          </a:prstGeom>
          <a:solidFill>
            <a:srgbClr val="FFFFFF">
              <a:alpha val="92000"/>
            </a:srgbClr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52805" y="2400300"/>
            <a:ext cx="10287001" cy="19202"/>
          </a:xfrm>
          <a:prstGeom prst="rect">
            <a:avLst/>
          </a:prstGeom>
          <a:solidFill>
            <a:srgbClr val="646464">
              <a:alpha val="20000"/>
            </a:srgbClr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571501" y="390449"/>
            <a:ext cx="1762962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取引モデル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Text 3"/>
          <p:cNvSpPr txBox="1"/>
          <p:nvPr/>
        </p:nvSpPr>
        <p:spPr>
          <a:xfrm>
            <a:off x="571501" y="1123797"/>
            <a:ext cx="8777326" cy="19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お見積・ご請求は円建て 	／	関税込・持込渡し（関税立替）	／	指定場所へ配送</a:t>
            </a:r>
            <a:endParaRPr lang="en-US" sz="13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Text 4"/>
          <p:cNvSpPr txBox="1"/>
          <p:nvPr/>
        </p:nvSpPr>
        <p:spPr>
          <a:xfrm>
            <a:off x="571501" y="1380744"/>
            <a:ext cx="10095890" cy="2734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生産＆品質保証＝鞍鋼集団	／	輸送・通関・国内物流＝COSCO		／	指定代理＝萬橡和</a:t>
            </a:r>
            <a:endParaRPr lang="en-US" sz="13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71500" y="1923898"/>
            <a:ext cx="952805" cy="952805"/>
          </a:xfrm>
          <a:prstGeom prst="roundRect">
            <a:avLst>
              <a:gd name="adj" fmla="val 9597"/>
            </a:avLst>
          </a:prstGeom>
          <a:solidFill>
            <a:srgbClr val="4A9D7A"/>
          </a:solidFill>
          <a:ln/>
          <a:effectLst>
            <a:outerShdw blurRad="762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zh-CN" altLang="en-US" sz="18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rcRect t="-44" b="-44"/>
          <a:stretch/>
        </p:blipFill>
        <p:spPr>
          <a:xfrm>
            <a:off x="918973" y="2107692"/>
            <a:ext cx="256946" cy="228601"/>
          </a:xfrm>
          <a:prstGeom prst="rect">
            <a:avLst/>
          </a:prstGeom>
        </p:spPr>
      </p:pic>
      <p:sp>
        <p:nvSpPr>
          <p:cNvPr id="10" name="Text 6"/>
          <p:cNvSpPr txBox="1"/>
          <p:nvPr/>
        </p:nvSpPr>
        <p:spPr>
          <a:xfrm>
            <a:off x="857708" y="2431391"/>
            <a:ext cx="4672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STEP 1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Text 7"/>
          <p:cNvSpPr txBox="1"/>
          <p:nvPr/>
        </p:nvSpPr>
        <p:spPr>
          <a:xfrm>
            <a:off x="647395" y="2603299"/>
            <a:ext cx="8961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見積・条件合意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2013510" y="1923898"/>
            <a:ext cx="952805" cy="952805"/>
          </a:xfrm>
          <a:prstGeom prst="roundRect">
            <a:avLst>
              <a:gd name="adj" fmla="val 9597"/>
            </a:avLst>
          </a:prstGeom>
          <a:solidFill>
            <a:srgbClr val="5AAD8A"/>
          </a:solidFill>
          <a:ln/>
          <a:effectLst>
            <a:outerShdw blurRad="762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rcRect t="-44" b="-44"/>
          <a:stretch/>
        </p:blipFill>
        <p:spPr>
          <a:xfrm>
            <a:off x="2361896" y="2107692"/>
            <a:ext cx="256946" cy="228601"/>
          </a:xfrm>
          <a:prstGeom prst="rect">
            <a:avLst/>
          </a:prstGeom>
        </p:spPr>
      </p:pic>
      <p:sp>
        <p:nvSpPr>
          <p:cNvPr id="14" name="Text 9"/>
          <p:cNvSpPr txBox="1"/>
          <p:nvPr/>
        </p:nvSpPr>
        <p:spPr>
          <a:xfrm>
            <a:off x="2300631" y="2431391"/>
            <a:ext cx="4672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STEP 2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 10"/>
          <p:cNvSpPr txBox="1"/>
          <p:nvPr/>
        </p:nvSpPr>
        <p:spPr>
          <a:xfrm>
            <a:off x="2147012" y="2603299"/>
            <a:ext cx="7818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発注・前払い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3456432" y="1923898"/>
            <a:ext cx="952805" cy="952805"/>
          </a:xfrm>
          <a:prstGeom prst="roundRect">
            <a:avLst>
              <a:gd name="adj" fmla="val 9597"/>
            </a:avLst>
          </a:prstGeom>
          <a:solidFill>
            <a:srgbClr val="6ABD9A"/>
          </a:solidFill>
          <a:ln/>
          <a:effectLst>
            <a:outerShdw blurRad="762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rcRect t="-44" b="-44"/>
          <a:stretch/>
        </p:blipFill>
        <p:spPr>
          <a:xfrm>
            <a:off x="3803905" y="2107692"/>
            <a:ext cx="256946" cy="228601"/>
          </a:xfrm>
          <a:prstGeom prst="rect">
            <a:avLst/>
          </a:prstGeom>
        </p:spPr>
      </p:pic>
      <p:sp>
        <p:nvSpPr>
          <p:cNvPr id="18" name="Text 12"/>
          <p:cNvSpPr txBox="1"/>
          <p:nvPr/>
        </p:nvSpPr>
        <p:spPr>
          <a:xfrm>
            <a:off x="3766389" y="2431391"/>
            <a:ext cx="4672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STEP 3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Text 13"/>
          <p:cNvSpPr txBox="1"/>
          <p:nvPr/>
        </p:nvSpPr>
        <p:spPr>
          <a:xfrm>
            <a:off x="3667695" y="2603299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900" dirty="0" err="1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生産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4898442" y="1923898"/>
            <a:ext cx="952805" cy="952805"/>
          </a:xfrm>
          <a:prstGeom prst="roundRect">
            <a:avLst>
              <a:gd name="adj" fmla="val 9597"/>
            </a:avLst>
          </a:prstGeom>
          <a:solidFill>
            <a:srgbClr val="7ACDAA"/>
          </a:solidFill>
          <a:ln/>
          <a:effectLst>
            <a:outerShdw blurRad="762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rcRect l="-80" r="-80"/>
          <a:stretch/>
        </p:blipFill>
        <p:spPr>
          <a:xfrm>
            <a:off x="5232199" y="2107692"/>
            <a:ext cx="286207" cy="228601"/>
          </a:xfrm>
          <a:prstGeom prst="rect">
            <a:avLst/>
          </a:prstGeom>
        </p:spPr>
      </p:pic>
      <p:sp>
        <p:nvSpPr>
          <p:cNvPr id="22" name="Text 15"/>
          <p:cNvSpPr txBox="1"/>
          <p:nvPr/>
        </p:nvSpPr>
        <p:spPr>
          <a:xfrm>
            <a:off x="5196524" y="2431391"/>
            <a:ext cx="4672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STEP 4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Text 16"/>
          <p:cNvSpPr txBox="1"/>
          <p:nvPr/>
        </p:nvSpPr>
        <p:spPr>
          <a:xfrm>
            <a:off x="5041136" y="2603299"/>
            <a:ext cx="66751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900" dirty="0" err="1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積み込み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4" name="Shape 17"/>
          <p:cNvSpPr/>
          <p:nvPr/>
        </p:nvSpPr>
        <p:spPr>
          <a:xfrm>
            <a:off x="6340450" y="1923898"/>
            <a:ext cx="952805" cy="952805"/>
          </a:xfrm>
          <a:prstGeom prst="roundRect">
            <a:avLst>
              <a:gd name="adj" fmla="val 9597"/>
            </a:avLst>
          </a:prstGeom>
          <a:solidFill>
            <a:srgbClr val="FF9B6B"/>
          </a:solidFill>
          <a:ln/>
          <a:effectLst>
            <a:outerShdw blurRad="762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8"/>
          <a:srcRect t="-44" b="-44"/>
          <a:stretch/>
        </p:blipFill>
        <p:spPr>
          <a:xfrm>
            <a:off x="6687922" y="2107692"/>
            <a:ext cx="256946" cy="228601"/>
          </a:xfrm>
          <a:prstGeom prst="rect">
            <a:avLst/>
          </a:prstGeom>
        </p:spPr>
      </p:pic>
      <p:sp>
        <p:nvSpPr>
          <p:cNvPr id="26" name="Text 18"/>
          <p:cNvSpPr txBox="1"/>
          <p:nvPr/>
        </p:nvSpPr>
        <p:spPr>
          <a:xfrm>
            <a:off x="6627572" y="2431391"/>
            <a:ext cx="4672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STEP 5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Text 19"/>
          <p:cNvSpPr txBox="1"/>
          <p:nvPr/>
        </p:nvSpPr>
        <p:spPr>
          <a:xfrm>
            <a:off x="6588253" y="2603299"/>
            <a:ext cx="5532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海上輸送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Shape 20"/>
          <p:cNvSpPr/>
          <p:nvPr/>
        </p:nvSpPr>
        <p:spPr>
          <a:xfrm>
            <a:off x="7783374" y="1923898"/>
            <a:ext cx="952805" cy="952805"/>
          </a:xfrm>
          <a:prstGeom prst="roundRect">
            <a:avLst>
              <a:gd name="adj" fmla="val 9597"/>
            </a:avLst>
          </a:prstGeom>
          <a:solidFill>
            <a:srgbClr val="FF8A5B"/>
          </a:solidFill>
          <a:ln/>
          <a:effectLst>
            <a:outerShdw blurRad="762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rcRect l="-57" r="-57"/>
          <a:stretch/>
        </p:blipFill>
        <p:spPr>
          <a:xfrm>
            <a:off x="8159191" y="2107692"/>
            <a:ext cx="200254" cy="228601"/>
          </a:xfrm>
          <a:prstGeom prst="rect">
            <a:avLst/>
          </a:prstGeom>
        </p:spPr>
      </p:pic>
      <p:sp>
        <p:nvSpPr>
          <p:cNvPr id="30" name="Text 21"/>
          <p:cNvSpPr txBox="1"/>
          <p:nvPr/>
        </p:nvSpPr>
        <p:spPr>
          <a:xfrm>
            <a:off x="8069581" y="2431391"/>
            <a:ext cx="4672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STEP 6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1" name="Text 22"/>
          <p:cNvSpPr txBox="1"/>
          <p:nvPr/>
        </p:nvSpPr>
        <p:spPr>
          <a:xfrm>
            <a:off x="7859268" y="2603299"/>
            <a:ext cx="8961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日本到着・通関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Shape 23"/>
          <p:cNvSpPr/>
          <p:nvPr/>
        </p:nvSpPr>
        <p:spPr>
          <a:xfrm>
            <a:off x="9225382" y="1923898"/>
            <a:ext cx="952805" cy="952805"/>
          </a:xfrm>
          <a:prstGeom prst="roundRect">
            <a:avLst>
              <a:gd name="adj" fmla="val 9597"/>
            </a:avLst>
          </a:prstGeom>
          <a:solidFill>
            <a:srgbClr val="FF793B"/>
          </a:solidFill>
          <a:ln/>
          <a:effectLst>
            <a:outerShdw blurRad="762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4" name="Text 24"/>
          <p:cNvSpPr txBox="1"/>
          <p:nvPr/>
        </p:nvSpPr>
        <p:spPr>
          <a:xfrm>
            <a:off x="9511589" y="2431391"/>
            <a:ext cx="4672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STEP 7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Shape 26"/>
          <p:cNvSpPr/>
          <p:nvPr/>
        </p:nvSpPr>
        <p:spPr>
          <a:xfrm>
            <a:off x="10667391" y="1923898"/>
            <a:ext cx="952805" cy="952805"/>
          </a:xfrm>
          <a:prstGeom prst="roundRect">
            <a:avLst>
              <a:gd name="adj" fmla="val 9597"/>
            </a:avLst>
          </a:prstGeom>
          <a:solidFill>
            <a:srgbClr val="FF682B"/>
          </a:solidFill>
          <a:ln/>
          <a:effectLst>
            <a:outerShdw blurRad="76200" dist="381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10"/>
          <a:srcRect l="-133" r="-133"/>
          <a:stretch/>
        </p:blipFill>
        <p:spPr>
          <a:xfrm>
            <a:off x="9615831" y="2072028"/>
            <a:ext cx="171906" cy="228601"/>
          </a:xfrm>
          <a:prstGeom prst="rect">
            <a:avLst/>
          </a:prstGeom>
        </p:spPr>
      </p:pic>
      <p:sp>
        <p:nvSpPr>
          <p:cNvPr id="38" name="Text 27"/>
          <p:cNvSpPr txBox="1"/>
          <p:nvPr/>
        </p:nvSpPr>
        <p:spPr>
          <a:xfrm>
            <a:off x="10953598" y="2431391"/>
            <a:ext cx="4672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STEP 8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9" name="Text 28"/>
          <p:cNvSpPr txBox="1"/>
          <p:nvPr/>
        </p:nvSpPr>
        <p:spPr>
          <a:xfrm>
            <a:off x="9353332" y="2614269"/>
            <a:ext cx="7818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請求・支払い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0" name="Shape 29"/>
          <p:cNvSpPr/>
          <p:nvPr/>
        </p:nvSpPr>
        <p:spPr>
          <a:xfrm>
            <a:off x="571501" y="3543301"/>
            <a:ext cx="3562502" cy="1190549"/>
          </a:xfrm>
          <a:prstGeom prst="roundRect">
            <a:avLst>
              <a:gd name="adj" fmla="val 6144"/>
            </a:avLst>
          </a:prstGeom>
          <a:solidFill>
            <a:srgbClr val="F7F8FA"/>
          </a:solidFill>
          <a:ln w="12700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1" name="Image 9" descr="preencoded.png"/>
          <p:cNvPicPr>
            <a:picLocks noChangeAspect="1"/>
          </p:cNvPicPr>
          <p:nvPr/>
        </p:nvPicPr>
        <p:blipFill>
          <a:blip r:embed="rId11"/>
          <a:srcRect l="-1773" r="-1773"/>
          <a:stretch/>
        </p:blipFill>
        <p:spPr>
          <a:xfrm>
            <a:off x="724205" y="3724352"/>
            <a:ext cx="133502" cy="171906"/>
          </a:xfrm>
          <a:prstGeom prst="rect">
            <a:avLst/>
          </a:prstGeom>
        </p:spPr>
      </p:pic>
      <p:sp>
        <p:nvSpPr>
          <p:cNvPr id="42" name="Shape 30"/>
          <p:cNvSpPr/>
          <p:nvPr/>
        </p:nvSpPr>
        <p:spPr>
          <a:xfrm>
            <a:off x="4317798" y="3543301"/>
            <a:ext cx="3562502" cy="1190549"/>
          </a:xfrm>
          <a:prstGeom prst="roundRect">
            <a:avLst>
              <a:gd name="adj" fmla="val 6144"/>
            </a:avLst>
          </a:prstGeom>
          <a:solidFill>
            <a:srgbClr val="F7F8FA"/>
          </a:solidFill>
          <a:ln w="12700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Text 31"/>
          <p:cNvSpPr txBox="1"/>
          <p:nvPr/>
        </p:nvSpPr>
        <p:spPr>
          <a:xfrm>
            <a:off x="952806" y="3696004"/>
            <a:ext cx="1038758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萬橡和の役割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4" name="Text 32"/>
          <p:cNvSpPr txBox="1"/>
          <p:nvPr/>
        </p:nvSpPr>
        <p:spPr>
          <a:xfrm>
            <a:off x="4755795" y="3696004"/>
            <a:ext cx="1191463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鞍鋼集団の役割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5" name="Text 33"/>
          <p:cNvSpPr txBox="1"/>
          <p:nvPr/>
        </p:nvSpPr>
        <p:spPr>
          <a:xfrm>
            <a:off x="724205" y="4019702"/>
            <a:ext cx="3341218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窓口（売主）として、要件の提案・調整から、請求書発行まで一貫してお客様をサポート。鞍鋼集団およびCOSCOとの連携を円滑に進め、お客様に安心をお届けします。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6" name="Image 10" descr="preencoded.png"/>
          <p:cNvPicPr>
            <a:picLocks noChangeAspect="1"/>
          </p:cNvPicPr>
          <p:nvPr/>
        </p:nvPicPr>
        <p:blipFill>
          <a:blip r:embed="rId12"/>
          <a:srcRect t="-841" b="-841"/>
          <a:stretch/>
        </p:blipFill>
        <p:spPr>
          <a:xfrm>
            <a:off x="4470504" y="3724352"/>
            <a:ext cx="190194" cy="171906"/>
          </a:xfrm>
          <a:prstGeom prst="rect">
            <a:avLst/>
          </a:prstGeom>
        </p:spPr>
      </p:pic>
      <p:sp>
        <p:nvSpPr>
          <p:cNvPr id="47" name="Shape 34"/>
          <p:cNvSpPr/>
          <p:nvPr/>
        </p:nvSpPr>
        <p:spPr>
          <a:xfrm>
            <a:off x="8064094" y="3543301"/>
            <a:ext cx="3562502" cy="1190549"/>
          </a:xfrm>
          <a:prstGeom prst="roundRect">
            <a:avLst>
              <a:gd name="adj" fmla="val 6144"/>
            </a:avLst>
          </a:prstGeom>
          <a:solidFill>
            <a:srgbClr val="F7F8FA"/>
          </a:solidFill>
          <a:ln w="12700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8" name="Text 35"/>
          <p:cNvSpPr txBox="1"/>
          <p:nvPr/>
        </p:nvSpPr>
        <p:spPr>
          <a:xfrm>
            <a:off x="4470503" y="4019702"/>
            <a:ext cx="3322015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製品の品質を保証。規格、技術条件の</a:t>
            </a:r>
          </a:p>
          <a:p>
            <a:r>
              <a:rPr lang="en-US" sz="900" dirty="0" err="1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確認、仕様確認、納期調整、計画通りに生産、港への商品移動、高品質な製品を期日通りに供給します</a:t>
            </a:r>
            <a:r>
              <a:rPr lang="en-US" sz="900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。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9" name="Image 11" descr="preencoded.png"/>
          <p:cNvPicPr>
            <a:picLocks noChangeAspect="1"/>
          </p:cNvPicPr>
          <p:nvPr/>
        </p:nvPicPr>
        <p:blipFill>
          <a:blip r:embed="rId13"/>
          <a:srcRect t="-841" b="-841"/>
          <a:stretch/>
        </p:blipFill>
        <p:spPr>
          <a:xfrm>
            <a:off x="8216800" y="3724352"/>
            <a:ext cx="190194" cy="171906"/>
          </a:xfrm>
          <a:prstGeom prst="rect">
            <a:avLst/>
          </a:prstGeom>
        </p:spPr>
      </p:pic>
      <p:sp>
        <p:nvSpPr>
          <p:cNvPr id="50" name="Text 36"/>
          <p:cNvSpPr txBox="1"/>
          <p:nvPr/>
        </p:nvSpPr>
        <p:spPr>
          <a:xfrm>
            <a:off x="8503007" y="3696004"/>
            <a:ext cx="1095451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COSCOの役割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1" name="Text 37"/>
          <p:cNvSpPr txBox="1"/>
          <p:nvPr/>
        </p:nvSpPr>
        <p:spPr>
          <a:xfrm>
            <a:off x="8216799" y="4019702"/>
            <a:ext cx="3322015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輸送・通関・配送を担当。港での製品引受けから、日本での通関手続き、関税手配、国内配送まで物流の全工程を確実に遂行します。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2" name="Shape 38"/>
          <p:cNvSpPr/>
          <p:nvPr/>
        </p:nvSpPr>
        <p:spPr>
          <a:xfrm>
            <a:off x="571501" y="5110583"/>
            <a:ext cx="11048695" cy="828446"/>
          </a:xfrm>
          <a:prstGeom prst="roundRect">
            <a:avLst>
              <a:gd name="adj" fmla="val 12687"/>
            </a:avLst>
          </a:prstGeom>
          <a:solidFill>
            <a:srgbClr val="F7F8FA"/>
          </a:solidFill>
          <a:ln w="12700">
            <a:solidFill>
              <a:srgbClr val="E8E8E8"/>
            </a:solidFill>
            <a:prstDash val="solid"/>
          </a:ln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3" name="Text 39"/>
          <p:cNvSpPr txBox="1"/>
          <p:nvPr/>
        </p:nvSpPr>
        <p:spPr>
          <a:xfrm>
            <a:off x="724206" y="5262372"/>
            <a:ext cx="1038758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主な関連書類</a:t>
            </a:r>
            <a:endParaRPr lang="en-US" sz="1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54" name="Image 12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24205" y="5629046"/>
            <a:ext cx="114300" cy="114300"/>
          </a:xfrm>
          <a:prstGeom prst="rect">
            <a:avLst/>
          </a:prstGeom>
        </p:spPr>
      </p:pic>
      <p:sp>
        <p:nvSpPr>
          <p:cNvPr id="55" name="Text 40"/>
          <p:cNvSpPr txBox="1"/>
          <p:nvPr/>
        </p:nvSpPr>
        <p:spPr>
          <a:xfrm>
            <a:off x="914401" y="5586070"/>
            <a:ext cx="13002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お見積書・基本契約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56" name="Image 13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2400301" y="5629046"/>
            <a:ext cx="114300" cy="114300"/>
          </a:xfrm>
          <a:prstGeom prst="rect">
            <a:avLst/>
          </a:prstGeom>
        </p:spPr>
      </p:pic>
      <p:sp>
        <p:nvSpPr>
          <p:cNvPr id="57" name="Text 41"/>
          <p:cNvSpPr txBox="1"/>
          <p:nvPr/>
        </p:nvSpPr>
        <p:spPr>
          <a:xfrm>
            <a:off x="2590495" y="5586070"/>
            <a:ext cx="16056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INVOICE・PACKING LIST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58" name="Image 14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4373576" y="5629046"/>
            <a:ext cx="114300" cy="114300"/>
          </a:xfrm>
          <a:prstGeom prst="rect">
            <a:avLst/>
          </a:prstGeom>
        </p:spPr>
      </p:pic>
      <p:sp>
        <p:nvSpPr>
          <p:cNvPr id="59" name="Text 42"/>
          <p:cNvSpPr txBox="1"/>
          <p:nvPr/>
        </p:nvSpPr>
        <p:spPr>
          <a:xfrm>
            <a:off x="4563770" y="5586070"/>
            <a:ext cx="125272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B/L・MTC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0" name="Image 15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5764364" y="5629046"/>
            <a:ext cx="114300" cy="114300"/>
          </a:xfrm>
          <a:prstGeom prst="rect">
            <a:avLst/>
          </a:prstGeom>
        </p:spPr>
      </p:pic>
      <p:sp>
        <p:nvSpPr>
          <p:cNvPr id="61" name="Text 43"/>
          <p:cNvSpPr txBox="1"/>
          <p:nvPr/>
        </p:nvSpPr>
        <p:spPr>
          <a:xfrm>
            <a:off x="5954560" y="5586070"/>
            <a:ext cx="15672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輸入申告・関税関係書類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2" name="Image 16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707465" y="5629046"/>
            <a:ext cx="114300" cy="114300"/>
          </a:xfrm>
          <a:prstGeom prst="rect">
            <a:avLst/>
          </a:prstGeom>
        </p:spPr>
      </p:pic>
      <p:sp>
        <p:nvSpPr>
          <p:cNvPr id="63" name="Text 44"/>
          <p:cNvSpPr txBox="1"/>
          <p:nvPr/>
        </p:nvSpPr>
        <p:spPr>
          <a:xfrm>
            <a:off x="7897660" y="5586070"/>
            <a:ext cx="10341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納品書・受領証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4" name="Image 17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117470" y="5629046"/>
            <a:ext cx="114300" cy="114300"/>
          </a:xfrm>
          <a:prstGeom prst="rect">
            <a:avLst/>
          </a:prstGeom>
        </p:spPr>
      </p:pic>
      <p:sp>
        <p:nvSpPr>
          <p:cNvPr id="65" name="Text 45"/>
          <p:cNvSpPr txBox="1"/>
          <p:nvPr/>
        </p:nvSpPr>
        <p:spPr>
          <a:xfrm>
            <a:off x="9307665" y="5586070"/>
            <a:ext cx="11676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555555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御請求書・領収書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6" name="Text 46"/>
          <p:cNvSpPr txBox="1"/>
          <p:nvPr/>
        </p:nvSpPr>
        <p:spPr>
          <a:xfrm>
            <a:off x="571501" y="6467552"/>
            <a:ext cx="1764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777777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7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7" name="Text 47"/>
          <p:cNvSpPr txBox="1"/>
          <p:nvPr/>
        </p:nvSpPr>
        <p:spPr>
          <a:xfrm>
            <a:off x="9471356" y="6467552"/>
            <a:ext cx="22530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777777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Copyright 2025 </a:t>
            </a:r>
            <a:r>
              <a:rPr lang="en-US" sz="1001" dirty="0" err="1">
                <a:solidFill>
                  <a:srgbClr val="777777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WortHome</a:t>
            </a:r>
            <a:r>
              <a:rPr lang="en-US" sz="1001" dirty="0">
                <a:solidFill>
                  <a:srgbClr val="777777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Int'l Co.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5" name="Text 25"/>
          <p:cNvSpPr txBox="1"/>
          <p:nvPr/>
        </p:nvSpPr>
        <p:spPr>
          <a:xfrm>
            <a:off x="10724084" y="2612442"/>
            <a:ext cx="8961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国内配送・検収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15"/>
          <a:srcRect l="-80" r="-80"/>
          <a:stretch/>
        </p:blipFill>
        <p:spPr>
          <a:xfrm rot="10800000" flipH="1" flipV="1">
            <a:off x="11027635" y="2083919"/>
            <a:ext cx="289009" cy="2769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5C318-A3BC-1BA5-4096-3F77AC5E6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2AA2DBF-1CB8-74D6-7A45-6F7427C3668F}"/>
              </a:ext>
            </a:extLst>
          </p:cNvPr>
          <p:cNvSpPr txBox="1"/>
          <p:nvPr/>
        </p:nvSpPr>
        <p:spPr>
          <a:xfrm>
            <a:off x="571501" y="260696"/>
            <a:ext cx="5420562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取り扱う製品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02B26404-0DE4-9A18-BB96-4DAA584A876B}"/>
              </a:ext>
            </a:extLst>
          </p:cNvPr>
          <p:cNvSpPr/>
          <p:nvPr/>
        </p:nvSpPr>
        <p:spPr>
          <a:xfrm>
            <a:off x="571501" y="3664073"/>
            <a:ext cx="3524098" cy="2606098"/>
          </a:xfrm>
          <a:prstGeom prst="roundRect">
            <a:avLst>
              <a:gd name="adj" fmla="val 907"/>
            </a:avLst>
          </a:prstGeom>
          <a:solidFill>
            <a:srgbClr val="F8F9FA"/>
          </a:solidFill>
          <a:ln/>
          <a:effectLst>
            <a:outerShdw blurRad="1143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3CCDFDE7-C3F1-CBC3-72FD-1B757084B727}"/>
              </a:ext>
            </a:extLst>
          </p:cNvPr>
          <p:cNvSpPr/>
          <p:nvPr/>
        </p:nvSpPr>
        <p:spPr>
          <a:xfrm>
            <a:off x="4334256" y="3664073"/>
            <a:ext cx="3524098" cy="2606098"/>
          </a:xfrm>
          <a:prstGeom prst="roundRect">
            <a:avLst>
              <a:gd name="adj" fmla="val 907"/>
            </a:avLst>
          </a:prstGeom>
          <a:solidFill>
            <a:srgbClr val="F8F9FA"/>
          </a:solidFill>
          <a:ln/>
          <a:effectLst>
            <a:outerShdw blurRad="1143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8F7A4E29-C2DA-0774-71F3-20554AB6FE4D}"/>
              </a:ext>
            </a:extLst>
          </p:cNvPr>
          <p:cNvSpPr/>
          <p:nvPr/>
        </p:nvSpPr>
        <p:spPr>
          <a:xfrm>
            <a:off x="8096097" y="779130"/>
            <a:ext cx="3524098" cy="2721713"/>
          </a:xfrm>
          <a:prstGeom prst="roundRect">
            <a:avLst>
              <a:gd name="adj" fmla="val 789"/>
            </a:avLst>
          </a:prstGeom>
          <a:solidFill>
            <a:srgbClr val="F8F9FA"/>
          </a:solidFill>
          <a:ln/>
          <a:effectLst>
            <a:outerShdw blurRad="1143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7D0B7E8-C03E-3805-8507-23EF7F5005AA}"/>
              </a:ext>
            </a:extLst>
          </p:cNvPr>
          <p:cNvSpPr/>
          <p:nvPr/>
        </p:nvSpPr>
        <p:spPr>
          <a:xfrm>
            <a:off x="4334256" y="790560"/>
            <a:ext cx="3524098" cy="2721713"/>
          </a:xfrm>
          <a:prstGeom prst="roundRect">
            <a:avLst>
              <a:gd name="adj" fmla="val 789"/>
            </a:avLst>
          </a:prstGeom>
          <a:solidFill>
            <a:srgbClr val="F8F9FA"/>
          </a:solidFill>
          <a:ln/>
          <a:effectLst>
            <a:outerShdw blurRad="1143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4EEF399-FF65-98FA-DE43-FC76ACD6C486}"/>
              </a:ext>
            </a:extLst>
          </p:cNvPr>
          <p:cNvSpPr/>
          <p:nvPr/>
        </p:nvSpPr>
        <p:spPr>
          <a:xfrm>
            <a:off x="4334256" y="790560"/>
            <a:ext cx="3524098" cy="543154"/>
          </a:xfrm>
          <a:prstGeom prst="rect">
            <a:avLst/>
          </a:prstGeom>
          <a:solidFill>
            <a:srgbClr val="4A9D7A"/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4A614DA8-68A3-961C-4ADB-4A049BB3D4D8}"/>
              </a:ext>
            </a:extLst>
          </p:cNvPr>
          <p:cNvSpPr txBox="1"/>
          <p:nvPr/>
        </p:nvSpPr>
        <p:spPr>
          <a:xfrm>
            <a:off x="4524451" y="933207"/>
            <a:ext cx="24057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本鋼</a:t>
            </a:r>
            <a:r>
              <a:rPr lang="zh-CN" altLang="en-US" sz="13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</a:t>
            </a:r>
            <a:r>
              <a:rPr lang="en-US" sz="13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普通鋼</a:t>
            </a:r>
            <a:endParaRPr lang="en-US" sz="13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A5DBBC7-95CC-039D-D746-DFB26194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641" b="21641"/>
          <a:stretch/>
        </p:blipFill>
        <p:spPr>
          <a:xfrm>
            <a:off x="4334256" y="1332799"/>
            <a:ext cx="3524098" cy="1333195"/>
          </a:xfrm>
          <a:prstGeom prst="rect">
            <a:avLst/>
          </a:prstGeom>
        </p:spPr>
      </p:pic>
      <p:sp>
        <p:nvSpPr>
          <p:cNvPr id="13" name="Shape 8">
            <a:extLst>
              <a:ext uri="{FF2B5EF4-FFF2-40B4-BE49-F238E27FC236}">
                <a16:creationId xmlns:a16="http://schemas.microsoft.com/office/drawing/2014/main" id="{8D63CF6F-56C6-C41C-247A-3E43C1E751C5}"/>
              </a:ext>
            </a:extLst>
          </p:cNvPr>
          <p:cNvSpPr/>
          <p:nvPr/>
        </p:nvSpPr>
        <p:spPr>
          <a:xfrm>
            <a:off x="4334256" y="1332799"/>
            <a:ext cx="3524098" cy="1333195"/>
          </a:xfrm>
          <a:prstGeom prst="rect">
            <a:avLst/>
          </a:prstGeom>
          <a:solidFill>
            <a:srgbClr val="000000">
              <a:alpha val="10000"/>
            </a:srgbClr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3939A9C9-3190-3654-6385-5BD7C0FBFC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24451" y="2921113"/>
            <a:ext cx="133502" cy="133502"/>
          </a:xfrm>
          <a:prstGeom prst="rect">
            <a:avLst/>
          </a:prstGeom>
        </p:spPr>
      </p:pic>
      <p:sp>
        <p:nvSpPr>
          <p:cNvPr id="22" name="Text 14">
            <a:extLst>
              <a:ext uri="{FF2B5EF4-FFF2-40B4-BE49-F238E27FC236}">
                <a16:creationId xmlns:a16="http://schemas.microsoft.com/office/drawing/2014/main" id="{03C38E90-2EFB-0231-767B-A13B3C02CC6C}"/>
              </a:ext>
            </a:extLst>
          </p:cNvPr>
          <p:cNvSpPr txBox="1"/>
          <p:nvPr/>
        </p:nvSpPr>
        <p:spPr>
          <a:xfrm>
            <a:off x="4753051" y="2857105"/>
            <a:ext cx="6885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 b="1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コイル等</a:t>
            </a:r>
            <a:endParaRPr lang="en-US" sz="11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D61E79FF-7B91-B242-2134-01C2D7F2630A}"/>
              </a:ext>
            </a:extLst>
          </p:cNvPr>
          <p:cNvSpPr txBox="1"/>
          <p:nvPr/>
        </p:nvSpPr>
        <p:spPr>
          <a:xfrm>
            <a:off x="4514393" y="3038223"/>
            <a:ext cx="3168396" cy="3803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JIS認証あり（G 3131/G 3141/G 3302/G 3313/G 3101）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Text 19">
            <a:extLst>
              <a:ext uri="{FF2B5EF4-FFF2-40B4-BE49-F238E27FC236}">
                <a16:creationId xmlns:a16="http://schemas.microsoft.com/office/drawing/2014/main" id="{36243C69-2E2B-C962-175D-0FC25FDA05E7}"/>
              </a:ext>
            </a:extLst>
          </p:cNvPr>
          <p:cNvSpPr txBox="1"/>
          <p:nvPr/>
        </p:nvSpPr>
        <p:spPr>
          <a:xfrm>
            <a:off x="8515808" y="2845673"/>
            <a:ext cx="4032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 b="1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丸棒</a:t>
            </a:r>
            <a:endParaRPr lang="en-US" sz="11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BE874818-308E-5921-384E-ABB16E0759CE}"/>
              </a:ext>
            </a:extLst>
          </p:cNvPr>
          <p:cNvSpPr txBox="1"/>
          <p:nvPr/>
        </p:nvSpPr>
        <p:spPr>
          <a:xfrm>
            <a:off x="990296" y="5730616"/>
            <a:ext cx="18315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 b="1" dirty="0" err="1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工具鋼、構造用鋼、軸受鋼等</a:t>
            </a:r>
            <a:endParaRPr lang="en-US" sz="11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1F6AC0CC-7AE8-C2B2-C9FC-1255DF4C7A30}"/>
              </a:ext>
            </a:extLst>
          </p:cNvPr>
          <p:cNvSpPr txBox="1"/>
          <p:nvPr/>
        </p:nvSpPr>
        <p:spPr>
          <a:xfrm>
            <a:off x="8420709" y="3032736"/>
            <a:ext cx="2995576" cy="391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高精度加工と優れた耐久性を実現する高品質特殊鋼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Shape 23">
            <a:extLst>
              <a:ext uri="{FF2B5EF4-FFF2-40B4-BE49-F238E27FC236}">
                <a16:creationId xmlns:a16="http://schemas.microsoft.com/office/drawing/2014/main" id="{3541886F-0DE7-6E51-4E6B-92A8CEC91480}"/>
              </a:ext>
            </a:extLst>
          </p:cNvPr>
          <p:cNvSpPr/>
          <p:nvPr/>
        </p:nvSpPr>
        <p:spPr>
          <a:xfrm>
            <a:off x="8096097" y="779131"/>
            <a:ext cx="3524098" cy="543154"/>
          </a:xfrm>
          <a:prstGeom prst="rect">
            <a:avLst/>
          </a:prstGeom>
          <a:solidFill>
            <a:srgbClr val="5BBAD5"/>
          </a:solidFill>
          <a:ln/>
        </p:spPr>
        <p:txBody>
          <a:bodyPr/>
          <a:lstStyle/>
          <a:p>
            <a:endParaRPr lang="zh-CN" altLang="en-US" sz="18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3" name="Text 24">
            <a:extLst>
              <a:ext uri="{FF2B5EF4-FFF2-40B4-BE49-F238E27FC236}">
                <a16:creationId xmlns:a16="http://schemas.microsoft.com/office/drawing/2014/main" id="{9B446C3A-CCC6-3C7C-2BAE-19F3C594D014}"/>
              </a:ext>
            </a:extLst>
          </p:cNvPr>
          <p:cNvSpPr txBox="1"/>
          <p:nvPr/>
        </p:nvSpPr>
        <p:spPr>
          <a:xfrm>
            <a:off x="8287208" y="921778"/>
            <a:ext cx="24057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本鋼</a:t>
            </a:r>
            <a:r>
              <a:rPr lang="zh-CN" altLang="en-US" sz="13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</a:t>
            </a:r>
            <a:r>
              <a:rPr lang="en-US" sz="13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特殊鋼</a:t>
            </a:r>
            <a:endParaRPr lang="en-US" sz="13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34" name="Image 7" descr="preencoded.png">
            <a:extLst>
              <a:ext uri="{FF2B5EF4-FFF2-40B4-BE49-F238E27FC236}">
                <a16:creationId xmlns:a16="http://schemas.microsoft.com/office/drawing/2014/main" id="{2D264B49-F499-7D5A-E713-2859648C7F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87207" y="2909682"/>
            <a:ext cx="133502" cy="133502"/>
          </a:xfrm>
          <a:prstGeom prst="rect">
            <a:avLst/>
          </a:prstGeom>
        </p:spPr>
      </p:pic>
      <p:sp>
        <p:nvSpPr>
          <p:cNvPr id="35" name="Text 25">
            <a:extLst>
              <a:ext uri="{FF2B5EF4-FFF2-40B4-BE49-F238E27FC236}">
                <a16:creationId xmlns:a16="http://schemas.microsoft.com/office/drawing/2014/main" id="{647EAA2D-BCEF-103E-471F-653B7599CDEF}"/>
              </a:ext>
            </a:extLst>
          </p:cNvPr>
          <p:cNvSpPr txBox="1"/>
          <p:nvPr/>
        </p:nvSpPr>
        <p:spPr>
          <a:xfrm>
            <a:off x="990296" y="5982992"/>
            <a:ext cx="27678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耐熱・耐食鋼、ステンレスなど多様な特殊鋼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Text 26">
            <a:extLst>
              <a:ext uri="{FF2B5EF4-FFF2-40B4-BE49-F238E27FC236}">
                <a16:creationId xmlns:a16="http://schemas.microsoft.com/office/drawing/2014/main" id="{510F23C2-8AFB-37B4-0191-1F8783E70465}"/>
              </a:ext>
            </a:extLst>
          </p:cNvPr>
          <p:cNvSpPr txBox="1"/>
          <p:nvPr/>
        </p:nvSpPr>
        <p:spPr>
          <a:xfrm>
            <a:off x="4753051" y="5982992"/>
            <a:ext cx="23673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丸棒、板、線材など多様な形状に対応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7" name="Shape 27">
            <a:extLst>
              <a:ext uri="{FF2B5EF4-FFF2-40B4-BE49-F238E27FC236}">
                <a16:creationId xmlns:a16="http://schemas.microsoft.com/office/drawing/2014/main" id="{4B28544E-CE1B-486B-34B2-52A14AF39E7D}"/>
              </a:ext>
            </a:extLst>
          </p:cNvPr>
          <p:cNvSpPr/>
          <p:nvPr/>
        </p:nvSpPr>
        <p:spPr>
          <a:xfrm>
            <a:off x="571501" y="3664073"/>
            <a:ext cx="3524098" cy="543154"/>
          </a:xfrm>
          <a:prstGeom prst="rect">
            <a:avLst/>
          </a:prstGeom>
          <a:solidFill>
            <a:srgbClr val="8A56E2"/>
          </a:solidFill>
          <a:ln/>
        </p:spPr>
        <p:txBody>
          <a:bodyPr/>
          <a:lstStyle/>
          <a:p>
            <a:endParaRPr lang="zh-CN" altLang="en-US" sz="18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Text 28">
            <a:extLst>
              <a:ext uri="{FF2B5EF4-FFF2-40B4-BE49-F238E27FC236}">
                <a16:creationId xmlns:a16="http://schemas.microsoft.com/office/drawing/2014/main" id="{308CBB10-2CF2-1D79-115E-416DB30297F3}"/>
              </a:ext>
            </a:extLst>
          </p:cNvPr>
          <p:cNvSpPr txBox="1"/>
          <p:nvPr/>
        </p:nvSpPr>
        <p:spPr>
          <a:xfrm>
            <a:off x="761695" y="3806720"/>
            <a:ext cx="20628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攀鋼長城 特殊鋼</a:t>
            </a:r>
            <a:endParaRPr lang="en-US" sz="13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39" name="Image 8" descr="preencoded.png">
            <a:extLst>
              <a:ext uri="{FF2B5EF4-FFF2-40B4-BE49-F238E27FC236}">
                <a16:creationId xmlns:a16="http://schemas.microsoft.com/office/drawing/2014/main" id="{1A8492E1-471A-50B5-A18A-E42C8CEC8C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1695" y="5794624"/>
            <a:ext cx="133502" cy="133502"/>
          </a:xfrm>
          <a:prstGeom prst="rect">
            <a:avLst/>
          </a:prstGeom>
        </p:spPr>
      </p:pic>
      <p:sp>
        <p:nvSpPr>
          <p:cNvPr id="5" name="Shape 3">
            <a:extLst>
              <a:ext uri="{FF2B5EF4-FFF2-40B4-BE49-F238E27FC236}">
                <a16:creationId xmlns:a16="http://schemas.microsoft.com/office/drawing/2014/main" id="{CE4FEF79-11E3-D39A-4A0A-E71645954FCA}"/>
              </a:ext>
            </a:extLst>
          </p:cNvPr>
          <p:cNvSpPr/>
          <p:nvPr/>
        </p:nvSpPr>
        <p:spPr>
          <a:xfrm>
            <a:off x="571501" y="779130"/>
            <a:ext cx="3524098" cy="2721713"/>
          </a:xfrm>
          <a:prstGeom prst="roundRect">
            <a:avLst>
              <a:gd name="adj" fmla="val 789"/>
            </a:avLst>
          </a:prstGeom>
          <a:solidFill>
            <a:srgbClr val="F8F9FA"/>
          </a:solidFill>
          <a:ln/>
          <a:effectLst>
            <a:outerShdw blurRad="1143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C8D1BF5B-BA9F-4ECF-3717-45934A1177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603" b="4603"/>
          <a:stretch/>
        </p:blipFill>
        <p:spPr>
          <a:xfrm>
            <a:off x="571501" y="1321369"/>
            <a:ext cx="3524098" cy="1333195"/>
          </a:xfrm>
          <a:prstGeom prst="rect">
            <a:avLst/>
          </a:prstGeom>
        </p:spPr>
      </p:pic>
      <p:sp>
        <p:nvSpPr>
          <p:cNvPr id="18" name="Shape 10">
            <a:extLst>
              <a:ext uri="{FF2B5EF4-FFF2-40B4-BE49-F238E27FC236}">
                <a16:creationId xmlns:a16="http://schemas.microsoft.com/office/drawing/2014/main" id="{52DE0A7F-43F2-ACD6-F4E3-5484FC2A31B0}"/>
              </a:ext>
            </a:extLst>
          </p:cNvPr>
          <p:cNvSpPr/>
          <p:nvPr/>
        </p:nvSpPr>
        <p:spPr>
          <a:xfrm>
            <a:off x="571501" y="1321369"/>
            <a:ext cx="3524098" cy="1333195"/>
          </a:xfrm>
          <a:prstGeom prst="rect">
            <a:avLst/>
          </a:prstGeom>
          <a:solidFill>
            <a:srgbClr val="000000">
              <a:alpha val="10000"/>
            </a:srgbClr>
          </a:solidFill>
          <a:ln/>
        </p:spPr>
        <p:txBody>
          <a:bodyPr/>
          <a:lstStyle/>
          <a:p>
            <a:endParaRPr lang="zh-CN" altLang="en-US" sz="180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997333E6-86A8-A002-2287-0E7F0E114647}"/>
              </a:ext>
            </a:extLst>
          </p:cNvPr>
          <p:cNvSpPr txBox="1"/>
          <p:nvPr/>
        </p:nvSpPr>
        <p:spPr>
          <a:xfrm>
            <a:off x="990295" y="2845675"/>
            <a:ext cx="1507245" cy="1709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 b="1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厚板、コイル、線材等</a:t>
            </a:r>
            <a:endParaRPr lang="en-US" sz="11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Shape 17">
            <a:extLst>
              <a:ext uri="{FF2B5EF4-FFF2-40B4-BE49-F238E27FC236}">
                <a16:creationId xmlns:a16="http://schemas.microsoft.com/office/drawing/2014/main" id="{11818A18-F337-C9DE-6F39-90FFF41ABA55}"/>
              </a:ext>
            </a:extLst>
          </p:cNvPr>
          <p:cNvSpPr/>
          <p:nvPr/>
        </p:nvSpPr>
        <p:spPr>
          <a:xfrm>
            <a:off x="571501" y="779130"/>
            <a:ext cx="3524098" cy="543154"/>
          </a:xfrm>
          <a:prstGeom prst="rect">
            <a:avLst/>
          </a:prstGeom>
          <a:solidFill>
            <a:srgbClr val="FF8A5B"/>
          </a:solidFill>
          <a:ln/>
        </p:spPr>
        <p:txBody>
          <a:bodyPr/>
          <a:lstStyle/>
          <a:p>
            <a:endParaRPr lang="zh-CN" altLang="en-US" sz="18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A39211E1-D356-8700-0CD9-65872752809E}"/>
              </a:ext>
            </a:extLst>
          </p:cNvPr>
          <p:cNvSpPr txBox="1"/>
          <p:nvPr/>
        </p:nvSpPr>
        <p:spPr>
          <a:xfrm>
            <a:off x="761696" y="921777"/>
            <a:ext cx="24057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 err="1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鞍鋼</a:t>
            </a:r>
            <a:r>
              <a:rPr lang="zh-CN" altLang="en-US" sz="13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</a:t>
            </a:r>
            <a:r>
              <a:rPr lang="en-US" sz="13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</a:t>
            </a:r>
            <a:r>
              <a:rPr lang="en-US" sz="1300" b="1" dirty="0" err="1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普通鋼</a:t>
            </a:r>
            <a:endParaRPr lang="en-US" sz="13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27" name="Image 6" descr="preencoded.png">
            <a:extLst>
              <a:ext uri="{FF2B5EF4-FFF2-40B4-BE49-F238E27FC236}">
                <a16:creationId xmlns:a16="http://schemas.microsoft.com/office/drawing/2014/main" id="{A4D5C2A5-BDBD-5E8D-B887-F9197C1CE16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61696" y="2909683"/>
            <a:ext cx="133502" cy="133502"/>
          </a:xfrm>
          <a:prstGeom prst="rect">
            <a:avLst/>
          </a:prstGeom>
        </p:spPr>
      </p:pic>
      <p:sp>
        <p:nvSpPr>
          <p:cNvPr id="30" name="Text 21">
            <a:extLst>
              <a:ext uri="{FF2B5EF4-FFF2-40B4-BE49-F238E27FC236}">
                <a16:creationId xmlns:a16="http://schemas.microsoft.com/office/drawing/2014/main" id="{EF5A5EC2-8AC1-1BC7-2F95-FB8BAD13C5BB}"/>
              </a:ext>
            </a:extLst>
          </p:cNvPr>
          <p:cNvSpPr txBox="1"/>
          <p:nvPr/>
        </p:nvSpPr>
        <p:spPr>
          <a:xfrm>
            <a:off x="990296" y="3100468"/>
            <a:ext cx="2367382" cy="255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sz="1001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幅広</a:t>
            </a:r>
            <a:r>
              <a:rPr lang="ja-JP" altLang="en-US" sz="1001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い</a:t>
            </a:r>
            <a:r>
              <a:rPr lang="zh-CN" altLang="en-US" sz="1001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仕様</a:t>
            </a:r>
            <a:r>
              <a:rPr lang="ja-JP" altLang="en-US" sz="1001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に</a:t>
            </a:r>
            <a:r>
              <a:rPr lang="zh-CN" altLang="en-US" sz="1001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対応</a:t>
            </a:r>
            <a:r>
              <a:rPr lang="ja-JP" altLang="en-US" sz="1001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する</a:t>
            </a:r>
            <a:r>
              <a:rPr lang="zh-CN" altLang="en-US" sz="1001" dirty="0">
                <a:solidFill>
                  <a:srgbClr val="4B5563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高品質鋼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0" name="Shape 29">
            <a:extLst>
              <a:ext uri="{FF2B5EF4-FFF2-40B4-BE49-F238E27FC236}">
                <a16:creationId xmlns:a16="http://schemas.microsoft.com/office/drawing/2014/main" id="{87A85428-AD9F-AC22-7A8B-834232AA7A07}"/>
              </a:ext>
            </a:extLst>
          </p:cNvPr>
          <p:cNvSpPr/>
          <p:nvPr/>
        </p:nvSpPr>
        <p:spPr>
          <a:xfrm>
            <a:off x="4334256" y="3664073"/>
            <a:ext cx="3524098" cy="543154"/>
          </a:xfrm>
          <a:prstGeom prst="rect">
            <a:avLst/>
          </a:prstGeom>
          <a:solidFill>
            <a:srgbClr val="E29E56"/>
          </a:solidFill>
          <a:ln/>
        </p:spPr>
        <p:txBody>
          <a:bodyPr/>
          <a:lstStyle/>
          <a:p>
            <a:endParaRPr lang="zh-CN" altLang="en-US" sz="18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1" name="Text 30">
            <a:extLst>
              <a:ext uri="{FF2B5EF4-FFF2-40B4-BE49-F238E27FC236}">
                <a16:creationId xmlns:a16="http://schemas.microsoft.com/office/drawing/2014/main" id="{B35B74CF-52BA-ECCF-0457-7CCACF2AA73D}"/>
              </a:ext>
            </a:extLst>
          </p:cNvPr>
          <p:cNvSpPr txBox="1"/>
          <p:nvPr/>
        </p:nvSpPr>
        <p:spPr>
          <a:xfrm>
            <a:off x="4524451" y="3806720"/>
            <a:ext cx="30915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攀鋼長城 チタン＆チタン合金</a:t>
            </a:r>
            <a:endParaRPr lang="en-US" sz="13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2" name="Image 9" descr="preencoded.png">
            <a:extLst>
              <a:ext uri="{FF2B5EF4-FFF2-40B4-BE49-F238E27FC236}">
                <a16:creationId xmlns:a16="http://schemas.microsoft.com/office/drawing/2014/main" id="{6B964654-F5FC-FB1B-540F-EB1FA946ED1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24451" y="5781561"/>
            <a:ext cx="133502" cy="133502"/>
          </a:xfrm>
          <a:prstGeom prst="rect">
            <a:avLst/>
          </a:prstGeom>
        </p:spPr>
      </p:pic>
      <p:sp>
        <p:nvSpPr>
          <p:cNvPr id="43" name="Text 31">
            <a:extLst>
              <a:ext uri="{FF2B5EF4-FFF2-40B4-BE49-F238E27FC236}">
                <a16:creationId xmlns:a16="http://schemas.microsoft.com/office/drawing/2014/main" id="{C3855265-6919-097C-378D-2133E017324F}"/>
              </a:ext>
            </a:extLst>
          </p:cNvPr>
          <p:cNvSpPr txBox="1"/>
          <p:nvPr/>
        </p:nvSpPr>
        <p:spPr>
          <a:xfrm>
            <a:off x="4753051" y="5730616"/>
            <a:ext cx="3343046" cy="1563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チタンとバナジウム鉱山に成り立つ屈指の工場</a:t>
            </a:r>
          </a:p>
        </p:txBody>
      </p:sp>
      <p:sp>
        <p:nvSpPr>
          <p:cNvPr id="44" name="Text 32">
            <a:extLst>
              <a:ext uri="{FF2B5EF4-FFF2-40B4-BE49-F238E27FC236}">
                <a16:creationId xmlns:a16="http://schemas.microsoft.com/office/drawing/2014/main" id="{F2400D89-F9E4-C9BD-7E5A-5CA1340E17F8}"/>
              </a:ext>
            </a:extLst>
          </p:cNvPr>
          <p:cNvSpPr txBox="1"/>
          <p:nvPr/>
        </p:nvSpPr>
        <p:spPr>
          <a:xfrm>
            <a:off x="571501" y="6608241"/>
            <a:ext cx="1764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8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5" name="Text 33">
            <a:extLst>
              <a:ext uri="{FF2B5EF4-FFF2-40B4-BE49-F238E27FC236}">
                <a16:creationId xmlns:a16="http://schemas.microsoft.com/office/drawing/2014/main" id="{222F5FE6-9CC0-EB34-8CBA-27C3BD6406E8}"/>
              </a:ext>
            </a:extLst>
          </p:cNvPr>
          <p:cNvSpPr txBox="1"/>
          <p:nvPr/>
        </p:nvSpPr>
        <p:spPr>
          <a:xfrm>
            <a:off x="9471356" y="6608241"/>
            <a:ext cx="22530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Copyright 2025 </a:t>
            </a:r>
            <a:r>
              <a:rPr lang="en-US" sz="1001" dirty="0" err="1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WortHome</a:t>
            </a:r>
            <a:r>
              <a:rPr lang="en-US" sz="1001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Int'l Co.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A5BC87C-527E-403A-6E85-C8E08421F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6902" b="14576"/>
          <a:stretch>
            <a:fillRect/>
          </a:stretch>
        </p:blipFill>
        <p:spPr>
          <a:xfrm>
            <a:off x="4333799" y="4200384"/>
            <a:ext cx="3524098" cy="133912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4AEA4DE-2F10-8550-F8F2-339BAA89E2F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" b="696"/>
          <a:stretch>
            <a:fillRect/>
          </a:stretch>
        </p:blipFill>
        <p:spPr>
          <a:xfrm>
            <a:off x="571044" y="4204758"/>
            <a:ext cx="1831543" cy="132546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96836EE-3C31-7DE8-22C8-1F1FB26E4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6249"/>
          <a:stretch>
            <a:fillRect/>
          </a:stretch>
        </p:blipFill>
        <p:spPr>
          <a:xfrm>
            <a:off x="2402588" y="4197026"/>
            <a:ext cx="1693011" cy="133319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D0354CB-014F-964A-5E7D-7C77EBB6C66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32648"/>
          <a:stretch>
            <a:fillRect/>
          </a:stretch>
        </p:blipFill>
        <p:spPr>
          <a:xfrm>
            <a:off x="8096097" y="1279293"/>
            <a:ext cx="3524098" cy="13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10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 txBox="1"/>
          <p:nvPr/>
        </p:nvSpPr>
        <p:spPr>
          <a:xfrm>
            <a:off x="476403" y="375930"/>
            <a:ext cx="375552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201" b="1" dirty="0" err="1">
                <a:solidFill>
                  <a:srgbClr val="FF8A5B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鞍鋼</a:t>
            </a:r>
            <a:r>
              <a:rPr lang="ja-JP" altLang="en-US" sz="2201" b="1">
                <a:solidFill>
                  <a:srgbClr val="FF8A5B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　</a:t>
            </a:r>
            <a:r>
              <a:rPr lang="zh-CN" altLang="en-US" sz="2201" b="1" dirty="0">
                <a:solidFill>
                  <a:srgbClr val="FF8A5B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普通鋼</a:t>
            </a:r>
            <a:endParaRPr lang="en-US" sz="2201" dirty="0">
              <a:solidFill>
                <a:srgbClr val="FF8A5B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476401" y="923844"/>
            <a:ext cx="10916109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鞍鋼（Ansteel Group）は幅広い産業向けに高品質な鋼材製品を提供しています。各製品は厳格な品質管理システムにより製造され、国内外の基準を満たしています。多様な規格と仕様の製品ラインナップが、様々な産業と用途に対応しています。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76402" y="1550018"/>
            <a:ext cx="5524805" cy="2407282"/>
          </a:xfrm>
          <a:prstGeom prst="roundRect">
            <a:avLst>
              <a:gd name="adj" fmla="val 493"/>
            </a:avLst>
          </a:prstGeom>
          <a:solidFill>
            <a:srgbClr val="F8FBFA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6402" y="1550018"/>
            <a:ext cx="45719" cy="2407282"/>
          </a:xfrm>
          <a:prstGeom prst="rect">
            <a:avLst/>
          </a:prstGeom>
          <a:solidFill>
            <a:srgbClr val="FF8A5B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191403" y="1550018"/>
            <a:ext cx="5524805" cy="2407282"/>
          </a:xfrm>
          <a:prstGeom prst="roundRect">
            <a:avLst>
              <a:gd name="adj" fmla="val 493"/>
            </a:avLst>
          </a:prstGeom>
          <a:solidFill>
            <a:srgbClr val="F8FBFA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191403" y="1550018"/>
            <a:ext cx="45719" cy="2407282"/>
          </a:xfrm>
          <a:prstGeom prst="rect">
            <a:avLst/>
          </a:prstGeom>
          <a:solidFill>
            <a:srgbClr val="FF8A5B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76402" y="4064947"/>
            <a:ext cx="5524805" cy="2407282"/>
          </a:xfrm>
          <a:prstGeom prst="roundRect">
            <a:avLst>
              <a:gd name="adj" fmla="val 493"/>
            </a:avLst>
          </a:prstGeom>
          <a:solidFill>
            <a:srgbClr val="F8FBFA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76402" y="4064947"/>
            <a:ext cx="45719" cy="2407282"/>
          </a:xfrm>
          <a:prstGeom prst="rect">
            <a:avLst/>
          </a:prstGeom>
          <a:solidFill>
            <a:srgbClr val="FF8A5B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191403" y="4064947"/>
            <a:ext cx="5524805" cy="2407282"/>
          </a:xfrm>
          <a:prstGeom prst="roundRect">
            <a:avLst>
              <a:gd name="adj" fmla="val 493"/>
            </a:avLst>
          </a:prstGeom>
          <a:solidFill>
            <a:srgbClr val="F8FBFA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191403" y="4064947"/>
            <a:ext cx="45719" cy="2407282"/>
          </a:xfrm>
          <a:prstGeom prst="rect">
            <a:avLst/>
          </a:prstGeom>
          <a:solidFill>
            <a:srgbClr val="FF8A5B"/>
          </a:solidFill>
          <a:ln/>
        </p:spPr>
        <p:txBody>
          <a:bodyPr/>
          <a:lstStyle/>
          <a:p>
            <a:endParaRPr lang="zh-CN" altLang="en-US" sz="200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4" name="Text 12"/>
          <p:cNvSpPr txBox="1"/>
          <p:nvPr/>
        </p:nvSpPr>
        <p:spPr>
          <a:xfrm>
            <a:off x="647396" y="1682604"/>
            <a:ext cx="16669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厚板（プレート）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5" name="Text 13"/>
          <p:cNvSpPr txBox="1"/>
          <p:nvPr/>
        </p:nvSpPr>
        <p:spPr>
          <a:xfrm>
            <a:off x="6362396" y="1682604"/>
            <a:ext cx="90525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熱延鋼板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6" name="Text 14"/>
          <p:cNvSpPr txBox="1"/>
          <p:nvPr/>
        </p:nvSpPr>
        <p:spPr>
          <a:xfrm>
            <a:off x="647395" y="4198448"/>
            <a:ext cx="90525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冷延鋼板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7" name="Text 15"/>
          <p:cNvSpPr txBox="1"/>
          <p:nvPr/>
        </p:nvSpPr>
        <p:spPr>
          <a:xfrm>
            <a:off x="6362395" y="4198448"/>
            <a:ext cx="5239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b="1" dirty="0"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線材</a:t>
            </a:r>
            <a:endParaRPr lang="en-US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8" name="Text 16"/>
          <p:cNvSpPr txBox="1"/>
          <p:nvPr/>
        </p:nvSpPr>
        <p:spPr>
          <a:xfrm>
            <a:off x="647396" y="2073052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製品種類: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9" name="Text 17"/>
          <p:cNvSpPr txBox="1"/>
          <p:nvPr/>
        </p:nvSpPr>
        <p:spPr>
          <a:xfrm>
            <a:off x="1457555" y="2073052"/>
            <a:ext cx="4733240" cy="264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一般構造用鋼、建築構造用鋼、低降伏点鋼、建築耐火鋼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Text 18"/>
          <p:cNvSpPr txBox="1"/>
          <p:nvPr/>
        </p:nvSpPr>
        <p:spPr>
          <a:xfrm>
            <a:off x="647396" y="2350115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主な用途: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1" name="Text 19"/>
          <p:cNvSpPr txBox="1"/>
          <p:nvPr/>
        </p:nvSpPr>
        <p:spPr>
          <a:xfrm>
            <a:off x="1457555" y="2350115"/>
            <a:ext cx="4733240" cy="2761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建築・土木構造物、高層ビル、地震エネルギー吸収部材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2" name="Text 20"/>
          <p:cNvSpPr txBox="1"/>
          <p:nvPr/>
        </p:nvSpPr>
        <p:spPr>
          <a:xfrm>
            <a:off x="647396" y="2626264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板厚範囲: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3" name="Text 21"/>
          <p:cNvSpPr txBox="1"/>
          <p:nvPr/>
        </p:nvSpPr>
        <p:spPr>
          <a:xfrm>
            <a:off x="1457554" y="2595268"/>
            <a:ext cx="3191938" cy="276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6.0 ~ 150.0 mm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4" name="Text 22"/>
          <p:cNvSpPr txBox="1"/>
          <p:nvPr/>
        </p:nvSpPr>
        <p:spPr>
          <a:xfrm>
            <a:off x="647396" y="2902412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主な鋼種: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5" name="Text 23"/>
          <p:cNvSpPr txBox="1"/>
          <p:nvPr/>
        </p:nvSpPr>
        <p:spPr>
          <a:xfrm>
            <a:off x="1457553" y="2908254"/>
            <a:ext cx="43918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SS400、SM400A/B/C、SM490A/B/C、SN400A/B/C、Q235B、Q345B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Text 24"/>
          <p:cNvSpPr txBox="1"/>
          <p:nvPr/>
        </p:nvSpPr>
        <p:spPr>
          <a:xfrm>
            <a:off x="6362395" y="2057554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製品種類: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Text 25"/>
          <p:cNvSpPr txBox="1"/>
          <p:nvPr/>
        </p:nvSpPr>
        <p:spPr>
          <a:xfrm>
            <a:off x="7172555" y="2057556"/>
            <a:ext cx="43918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炭素構造用鋼、低合金構造用鋼、溶接構造用鋼、低炭素鋼、製管用鋼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8" name="Text 26"/>
          <p:cNvSpPr txBox="1"/>
          <p:nvPr/>
        </p:nvSpPr>
        <p:spPr>
          <a:xfrm>
            <a:off x="6362395" y="2516724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主な用途: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Text 27"/>
          <p:cNvSpPr txBox="1"/>
          <p:nvPr/>
        </p:nvSpPr>
        <p:spPr>
          <a:xfrm>
            <a:off x="7172555" y="2594214"/>
            <a:ext cx="4391863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一般構造用、溶接構造用、冷間圧延・冷間成形用、溶接鋼管用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0" name="Text 28"/>
          <p:cNvSpPr txBox="1"/>
          <p:nvPr/>
        </p:nvSpPr>
        <p:spPr>
          <a:xfrm>
            <a:off x="6362395" y="2901359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板厚範囲: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1" name="Text 29"/>
          <p:cNvSpPr txBox="1"/>
          <p:nvPr/>
        </p:nvSpPr>
        <p:spPr>
          <a:xfrm>
            <a:off x="7172555" y="2901359"/>
            <a:ext cx="3561891" cy="2285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1.6 ~ 25.4 mm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2" name="Text 30"/>
          <p:cNvSpPr txBox="1"/>
          <p:nvPr/>
        </p:nvSpPr>
        <p:spPr>
          <a:xfrm>
            <a:off x="6362395" y="3162009"/>
            <a:ext cx="619963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幅範囲: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3" name="Text 31"/>
          <p:cNvSpPr txBox="1"/>
          <p:nvPr/>
        </p:nvSpPr>
        <p:spPr>
          <a:xfrm>
            <a:off x="7172553" y="3162010"/>
            <a:ext cx="3350795" cy="2276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700 ~ 2000 mm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4" name="Text 32"/>
          <p:cNvSpPr txBox="1"/>
          <p:nvPr/>
        </p:nvSpPr>
        <p:spPr>
          <a:xfrm>
            <a:off x="6362395" y="3422660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主な鋼種: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5" name="Text 33"/>
          <p:cNvSpPr txBox="1"/>
          <p:nvPr/>
        </p:nvSpPr>
        <p:spPr>
          <a:xfrm>
            <a:off x="7172555" y="3422660"/>
            <a:ext cx="447690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SS330、SS400、SS490、SM400A/B/C、SM490A/B/C、SPHC、SPHD、SPHE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6" name="Text 34"/>
          <p:cNvSpPr txBox="1"/>
          <p:nvPr/>
        </p:nvSpPr>
        <p:spPr>
          <a:xfrm>
            <a:off x="647396" y="4511407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製品種類: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7" name="Text 35"/>
          <p:cNvSpPr txBox="1"/>
          <p:nvPr/>
        </p:nvSpPr>
        <p:spPr>
          <a:xfrm>
            <a:off x="1457553" y="4483078"/>
            <a:ext cx="44202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プレス用鋼、冷延二相鋼（Dual Phase Steel）、高級炭素構造用鋼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8" name="Text 36"/>
          <p:cNvSpPr txBox="1"/>
          <p:nvPr/>
        </p:nvSpPr>
        <p:spPr>
          <a:xfrm>
            <a:off x="647396" y="4938664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主な用途: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9" name="Text 37"/>
          <p:cNvSpPr txBox="1"/>
          <p:nvPr/>
        </p:nvSpPr>
        <p:spPr>
          <a:xfrm>
            <a:off x="1457555" y="4954162"/>
            <a:ext cx="2563063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プレス加工および一般用途、構造用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0" name="Text 38"/>
          <p:cNvSpPr txBox="1"/>
          <p:nvPr/>
        </p:nvSpPr>
        <p:spPr>
          <a:xfrm>
            <a:off x="647396" y="5183817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板厚範囲: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1" name="Text 39"/>
          <p:cNvSpPr txBox="1"/>
          <p:nvPr/>
        </p:nvSpPr>
        <p:spPr>
          <a:xfrm>
            <a:off x="1457554" y="5183817"/>
            <a:ext cx="2774373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0.25 ~ 3.0 mm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2" name="Text 40"/>
          <p:cNvSpPr txBox="1"/>
          <p:nvPr/>
        </p:nvSpPr>
        <p:spPr>
          <a:xfrm>
            <a:off x="647396" y="5459967"/>
            <a:ext cx="619963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幅範囲: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3" name="Text 41"/>
          <p:cNvSpPr txBox="1"/>
          <p:nvPr/>
        </p:nvSpPr>
        <p:spPr>
          <a:xfrm>
            <a:off x="1457553" y="5459967"/>
            <a:ext cx="2774373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600 ~ 1950 mm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4" name="Text 42"/>
          <p:cNvSpPr txBox="1"/>
          <p:nvPr/>
        </p:nvSpPr>
        <p:spPr>
          <a:xfrm>
            <a:off x="647396" y="5736116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主な鋼種: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5" name="Text 43"/>
          <p:cNvSpPr txBox="1"/>
          <p:nvPr/>
        </p:nvSpPr>
        <p:spPr>
          <a:xfrm>
            <a:off x="1457553" y="5736117"/>
            <a:ext cx="38862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SPCC、SPCD、SPCE、SPCF、SPCG、CR260/450DP、CR300/500DP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6" name="Text 44"/>
          <p:cNvSpPr txBox="1"/>
          <p:nvPr/>
        </p:nvSpPr>
        <p:spPr>
          <a:xfrm>
            <a:off x="6362395" y="4495909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製品種類: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7" name="Text 45"/>
          <p:cNvSpPr txBox="1"/>
          <p:nvPr/>
        </p:nvSpPr>
        <p:spPr>
          <a:xfrm>
            <a:off x="7172555" y="4495910"/>
            <a:ext cx="43918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低炭素鋼線材、高級炭素鋼線材、冷間圧造用線材、低合金鋼線材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8" name="Text 46"/>
          <p:cNvSpPr txBox="1"/>
          <p:nvPr/>
        </p:nvSpPr>
        <p:spPr>
          <a:xfrm>
            <a:off x="6362395" y="4971257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主な用途: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9" name="Text 47"/>
          <p:cNvSpPr txBox="1"/>
          <p:nvPr/>
        </p:nvSpPr>
        <p:spPr>
          <a:xfrm>
            <a:off x="7172556" y="5124640"/>
            <a:ext cx="3561890" cy="891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引抜用、冷間圧造用、構造用、溶接棒製造用、ばね鋼線製造用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0" name="Text 48"/>
          <p:cNvSpPr txBox="1"/>
          <p:nvPr/>
        </p:nvSpPr>
        <p:spPr>
          <a:xfrm>
            <a:off x="6362395" y="5400789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線径範囲: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1" name="Text 49"/>
          <p:cNvSpPr txBox="1"/>
          <p:nvPr/>
        </p:nvSpPr>
        <p:spPr>
          <a:xfrm>
            <a:off x="7172554" y="5400789"/>
            <a:ext cx="3102822" cy="2435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5.5 ~ 13 mm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2" name="Text 50"/>
          <p:cNvSpPr txBox="1"/>
          <p:nvPr/>
        </p:nvSpPr>
        <p:spPr>
          <a:xfrm>
            <a:off x="6362395" y="5661441"/>
            <a:ext cx="924458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コイル重量: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3" name="Text 51"/>
          <p:cNvSpPr txBox="1"/>
          <p:nvPr/>
        </p:nvSpPr>
        <p:spPr>
          <a:xfrm>
            <a:off x="7172555" y="5661441"/>
            <a:ext cx="2234916" cy="2761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1.0 ~ 1.4 トン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4" name="Text 52"/>
          <p:cNvSpPr txBox="1"/>
          <p:nvPr/>
        </p:nvSpPr>
        <p:spPr>
          <a:xfrm>
            <a:off x="6362395" y="5937590"/>
            <a:ext cx="771754" cy="228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主な鋼種: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5" name="Text 53"/>
          <p:cNvSpPr txBox="1"/>
          <p:nvPr/>
        </p:nvSpPr>
        <p:spPr>
          <a:xfrm>
            <a:off x="7172554" y="5937590"/>
            <a:ext cx="421995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SAE1006~1015、SWRH42A~82A、SWRCH8A~22A、30MnSi</a:t>
            </a:r>
            <a:endParaRPr 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6" name="Text 54"/>
          <p:cNvSpPr txBox="1"/>
          <p:nvPr/>
        </p:nvSpPr>
        <p:spPr>
          <a:xfrm>
            <a:off x="11568076" y="6579876"/>
            <a:ext cx="2532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1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9</a:t>
            </a:r>
            <a:endParaRPr lang="en-US" sz="100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7" name="Text 55"/>
          <p:cNvSpPr txBox="1"/>
          <p:nvPr/>
        </p:nvSpPr>
        <p:spPr>
          <a:xfrm>
            <a:off x="476403" y="6609136"/>
            <a:ext cx="19339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Copyright 2025 </a:t>
            </a:r>
            <a:r>
              <a:rPr lang="en-US" sz="900" dirty="0" err="1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WortHome</a:t>
            </a:r>
            <a:r>
              <a:rPr lang="en-US" sz="900" dirty="0">
                <a:solidFill>
                  <a:srgbClr val="6B728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Noto Sans JP" pitchFamily="34" charset="-120"/>
              </a:rPr>
              <a:t> Int'l Co.</a:t>
            </a:r>
            <a:endParaRPr lang="en-US" sz="9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3228</TotalTime>
  <Words>2579</Words>
  <Application>Microsoft Macintosh PowerPoint</Application>
  <PresentationFormat>宽屏</PresentationFormat>
  <Paragraphs>281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Yu Gothic UI</vt:lpstr>
      <vt:lpstr>Arial</vt:lpstr>
      <vt:lpstr>Calibri</vt:lpstr>
      <vt:lpstr>Calibri Light</vt:lpstr>
      <vt:lpstr>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佳雯 楼</cp:lastModifiedBy>
  <cp:revision>21</cp:revision>
  <dcterms:created xsi:type="dcterms:W3CDTF">2025-10-28T04:57:44Z</dcterms:created>
  <dcterms:modified xsi:type="dcterms:W3CDTF">2025-11-08T13:29:11Z</dcterms:modified>
</cp:coreProperties>
</file>